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5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62" r:id="rId6"/>
    <p:sldId id="265" r:id="rId7"/>
    <p:sldId id="258" r:id="rId8"/>
    <p:sldId id="264" r:id="rId9"/>
    <p:sldId id="266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6"/>
    <p:restoredTop sz="94699"/>
  </p:normalViewPr>
  <p:slideViewPr>
    <p:cSldViewPr snapToGrid="0" snapToObjects="1">
      <p:cViewPr varScale="1">
        <p:scale>
          <a:sx n="114" d="100"/>
          <a:sy n="114" d="100"/>
        </p:scale>
        <p:origin x="438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customXml" Target="../customXml/item5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E06599-408F-1244-8BF2-508F45D386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D26B5AB-BF53-BC43-85F0-89AF4F1F0F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F9367F0-6F28-5F48-97D7-F593E5A2D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4C79-3A57-CF48-B81A-8C113C0EEC11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4F0D183-5B84-6249-A84F-432730BC4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CF3877A-78A7-404F-9B82-FEBA35BC0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487D-E8E1-AB43-9F91-B0C6A6E194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1423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3460428-86AD-4A4E-B49E-DF9FB17BE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8E19BC4-C1C9-164F-8CC9-43BF971F4E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049765D-6E2A-024A-8D41-DF6793ADC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4C79-3A57-CF48-B81A-8C113C0EEC11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A6681A1-199F-F846-A125-C1E7AF566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5171897-F38D-D844-9E83-7EE7A5532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487D-E8E1-AB43-9F91-B0C6A6E194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440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F8926A6-9CB4-F54C-A37D-50C7AB167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4E876FC-A34E-4347-8B0C-FCB657F93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E5C242C-E7D7-7A48-AEEF-7F92BAB8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4C79-3A57-CF48-B81A-8C113C0EEC11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A29258B-4721-D547-98CA-9BEB67213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447A22-0EC1-8643-8BE3-4D3098B24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487D-E8E1-AB43-9F91-B0C6A6E194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464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5E7CAC-E545-5448-A8DC-6E46E1E2DC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CF88AF5-29EC-714D-B026-D490CB31C5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9024576-10C6-3D4A-8E9C-0257F7ABE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4C79-3A57-CF48-B81A-8C113C0EEC11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74DAAA9-3DA9-3A41-973F-10DC3CEDF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9E9B7CA-7923-ED48-94CE-5B28CAD2E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487D-E8E1-AB43-9F91-B0C6A6E194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9771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E9CF8C-5F5B-FC4F-938C-42285E19B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610DB92-CA7B-D34E-9B53-9BD7D5529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2201297-7704-3A44-9D3D-99CA474F3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4C79-3A57-CF48-B81A-8C113C0EEC11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304E538-22D4-E342-91BA-06F3EB809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DF931D9-09AC-A741-8DFF-BFD0C2F48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487D-E8E1-AB43-9F91-B0C6A6E194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061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3A679B-3CCC-174A-9FF4-1199CF028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6D3042B-BB24-2046-BFF3-5F39A04F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A2DBE94-0659-C04B-BAD2-363CD290C4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B0BB4F8-AE9D-084B-A975-19AD93C5B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4C79-3A57-CF48-B81A-8C113C0EEC11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36522D-2C84-554C-B575-74D0D9FDA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C51C3DF-6F59-6F4B-8A2A-E3C89A44F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487D-E8E1-AB43-9F91-B0C6A6E194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153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8369C6-4D4E-9142-8483-4F2D645F1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2464BE0-DBF8-6C45-89C2-6403A7331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28DC50D-1B59-714B-97F4-7FF52BD36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51E19465-26A3-3842-8EAA-5C0A800F1B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2696F7F-C95D-224C-AE92-CE2CB14271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8059E66-5D78-0C41-9BD3-8B6DEFEDA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4C79-3A57-CF48-B81A-8C113C0EEC11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9FEC6790-7D74-0742-A884-4BF123F3C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3F1FB11-9AA8-C443-B843-B7E45E286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487D-E8E1-AB43-9F91-B0C6A6E194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833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F73DE6-DAE2-174E-A00E-CC78EE361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C2DC32E-2630-2641-A212-88E7FBB42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4C79-3A57-CF48-B81A-8C113C0EEC11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B116CCA-DC89-8544-843E-2EA1E6FDE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B9DC8F0-D23C-C84C-9514-00B37756E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487D-E8E1-AB43-9F91-B0C6A6E194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546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83F24B5-2C1A-3C48-BB8D-D29F5AB45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4C79-3A57-CF48-B81A-8C113C0EEC11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BE87D4F-6B00-2740-954D-46472968D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FFF48F7-ECD2-5948-A9F4-2C0878068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487D-E8E1-AB43-9F91-B0C6A6E194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504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EC8144-4EBF-DE42-B287-33E6A37AAA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360EE7-C900-7440-8421-E96A78F2D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6F70CD9-A13A-4D46-952F-97849967C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C9BAE5C-A2D8-934B-8A37-BE5CE5B11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4C79-3A57-CF48-B81A-8C113C0EEC11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809F03E-CD62-DF41-AA4E-982AF0BE3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06D649-0598-0147-AA0F-4351E8665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487D-E8E1-AB43-9F91-B0C6A6E194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205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0DD7BE-ABE9-0049-970D-799597BF1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D227FD05-C2B6-A348-B8CD-F3117D88A1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1B5CDBD-AE3D-4C41-8A80-2BA73E92B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5EE4FDA-97C0-E44A-8673-ED0AD9D036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04C79-3A57-CF48-B81A-8C113C0EEC11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987DB94E-1DD5-2941-B0C1-1B70E2655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238B561-5078-FD4B-BAE5-E69672305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9487D-E8E1-AB43-9F91-B0C6A6E194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0547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88B0099-7347-EF46-A13D-228BF7D4E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AA2C40F-7CCA-4042-8FEC-B8C5817E3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CBFAB73-C9D6-574F-AE6E-AC8993D65E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04C79-3A57-CF48-B81A-8C113C0EEC11}" type="datetimeFigureOut">
              <a:rPr lang="sv-SE" smtClean="0"/>
              <a:t>2024-01-31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851D72-AFC7-CD48-8AAA-C20A20959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818FCC1-4A06-F649-A0C4-595E9E4C8C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9487D-E8E1-AB43-9F91-B0C6A6E1947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2666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kemedelsverket.se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kemedelsverket.se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D1D1A4-ACC7-9545-9EC7-CEA462926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Klinisk bedömning av </a:t>
            </a:r>
            <a:r>
              <a:rPr lang="sv-SE" dirty="0" err="1"/>
              <a:t>dehydrering</a:t>
            </a:r>
            <a:endParaRPr lang="sv-SE" dirty="0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05159D3B-00DE-BD40-8BAA-9542CBF9ACAA}"/>
              </a:ext>
            </a:extLst>
          </p:cNvPr>
          <p:cNvGraphicFramePr>
            <a:graphicFrameLocks noGrp="1"/>
          </p:cNvGraphicFramePr>
          <p:nvPr/>
        </p:nvGraphicFramePr>
        <p:xfrm>
          <a:off x="6910860" y="1825625"/>
          <a:ext cx="4442940" cy="3977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10735">
                  <a:extLst>
                    <a:ext uri="{9D8B030D-6E8A-4147-A177-3AD203B41FA5}">
                      <a16:colId xmlns:a16="http://schemas.microsoft.com/office/drawing/2014/main" val="411885227"/>
                    </a:ext>
                  </a:extLst>
                </a:gridCol>
                <a:gridCol w="1110735">
                  <a:extLst>
                    <a:ext uri="{9D8B030D-6E8A-4147-A177-3AD203B41FA5}">
                      <a16:colId xmlns:a16="http://schemas.microsoft.com/office/drawing/2014/main" val="3483664042"/>
                    </a:ext>
                  </a:extLst>
                </a:gridCol>
                <a:gridCol w="1110735">
                  <a:extLst>
                    <a:ext uri="{9D8B030D-6E8A-4147-A177-3AD203B41FA5}">
                      <a16:colId xmlns:a16="http://schemas.microsoft.com/office/drawing/2014/main" val="764308437"/>
                    </a:ext>
                  </a:extLst>
                </a:gridCol>
                <a:gridCol w="1110735">
                  <a:extLst>
                    <a:ext uri="{9D8B030D-6E8A-4147-A177-3AD203B41FA5}">
                      <a16:colId xmlns:a16="http://schemas.microsoft.com/office/drawing/2014/main" val="39004292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v-SE" b="1" dirty="0"/>
                        <a:t>Normalvariation</a:t>
                      </a:r>
                      <a:r>
                        <a:rPr lang="sv-SE" b="0" dirty="0"/>
                        <a:t> (5-95 percentil)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98794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b="1" dirty="0"/>
                        <a:t>Ålder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 err="1"/>
                        <a:t>Resp</a:t>
                      </a:r>
                      <a:r>
                        <a:rPr lang="sv-SE" b="1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Puls*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Blodtryck </a:t>
                      </a:r>
                      <a:r>
                        <a:rPr lang="sv-SE" b="1" dirty="0" err="1"/>
                        <a:t>systol</a:t>
                      </a:r>
                      <a:r>
                        <a:rPr lang="sv-SE" b="1" dirty="0"/>
                        <a:t>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133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0-1 mån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25-50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120-170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sv-SE" dirty="0"/>
                        <a:t>65-105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7001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3 mån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25-45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115-160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6953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20-49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110-160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70-105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665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2 år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fontAlgn="ctr"/>
                      <a:r>
                        <a:rPr lang="sv-SE" dirty="0"/>
                        <a:t>20-30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100-150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70-110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085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4 år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80-135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sv-SE" dirty="0"/>
                        <a:t>80-120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032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8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15-25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80-120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818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/>
                        <a:t>14 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12-24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60-110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90-140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75722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lang="sv-SE" sz="1200" dirty="0"/>
                        <a:t>*) 5-95 percentil  Ref APLS 2016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751450"/>
                  </a:ext>
                </a:extLst>
              </a:tr>
            </a:tbl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918EEAFB-0AD1-D44E-9571-4C843AA9A6F1}"/>
              </a:ext>
            </a:extLst>
          </p:cNvPr>
          <p:cNvSpPr txBox="1"/>
          <p:nvPr/>
        </p:nvSpPr>
        <p:spPr>
          <a:xfrm>
            <a:off x="838200" y="6277232"/>
            <a:ext cx="69974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/>
              <a:t>Lapplands Barnklinik juni 2018 Åke Stenberg/Per Friskopp, reviderad april 2022 och januari 2024, Godkänt Per Friskopp</a:t>
            </a:r>
          </a:p>
          <a:p>
            <a:r>
              <a:rPr lang="sv-SE" sz="1100" dirty="0"/>
              <a:t>Ref Läkemedelsverket Behandlingsrekommendation Intravenös vätskebehandling till barn juni 2018 och APLS 2016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710992"/>
              </p:ext>
            </p:extLst>
          </p:nvPr>
        </p:nvGraphicFramePr>
        <p:xfrm>
          <a:off x="612322" y="1825626"/>
          <a:ext cx="5927272" cy="41261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1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18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1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9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Symtom/tecken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Mild </a:t>
                      </a:r>
                      <a:r>
                        <a:rPr lang="sv-SE" sz="1100" dirty="0" err="1">
                          <a:effectLst/>
                        </a:rPr>
                        <a:t>dehydrering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Måttlig </a:t>
                      </a:r>
                      <a:r>
                        <a:rPr lang="sv-SE" sz="1100" dirty="0" err="1">
                          <a:effectLst/>
                        </a:rPr>
                        <a:t>dehydrering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Svår </a:t>
                      </a:r>
                      <a:r>
                        <a:rPr lang="sv-SE" sz="1100" dirty="0" err="1">
                          <a:effectLst/>
                        </a:rPr>
                        <a:t>dehydrering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82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Viktminskning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(I VAS formulär LV1 för att hitta aktuell viktkurva)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&lt;5%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5-10%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&gt;10%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9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Deficit (ml/kg)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&lt;50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50-100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&gt;100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2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Allmäntillstånd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Törstig och orolig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Törstig, orolig eller slö, halonerad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Mycket slö till komatös, kall, grå, cyanotisk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Slemhinnor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Normala, fuktiga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Torra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Mycket torra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Fontanell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Normal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Insjunken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Mycket insjunken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9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Puls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Normal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Takykard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Takykard, svag puls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Kapillär återfyllnad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&lt;2 sek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Långsam &gt;2 sek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Mycket långsam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Blodtryck (systoliskt)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Normalt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Normalt/lågt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Lågt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94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Andning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Normal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>
                          <a:effectLst/>
                        </a:rPr>
                        <a:t>Djup</a:t>
                      </a:r>
                      <a:endParaRPr lang="sv-S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100" dirty="0">
                          <a:effectLst/>
                        </a:rPr>
                        <a:t>Djup och snabb</a:t>
                      </a:r>
                      <a:endParaRPr lang="sv-S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987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>
            <a:extLst>
              <a:ext uri="{FF2B5EF4-FFF2-40B4-BE49-F238E27FC236}">
                <a16:creationId xmlns:a16="http://schemas.microsoft.com/office/drawing/2014/main" id="{8A2402B7-495D-244B-BE11-57ABA79DAA96}"/>
              </a:ext>
            </a:extLst>
          </p:cNvPr>
          <p:cNvGrpSpPr/>
          <p:nvPr/>
        </p:nvGrpSpPr>
        <p:grpSpPr>
          <a:xfrm>
            <a:off x="180524" y="126124"/>
            <a:ext cx="11481779" cy="6768195"/>
            <a:chOff x="180524" y="194880"/>
            <a:chExt cx="11481779" cy="6699466"/>
          </a:xfrm>
        </p:grpSpPr>
        <p:sp>
          <p:nvSpPr>
            <p:cNvPr id="4" name="textruta 3">
              <a:extLst>
                <a:ext uri="{FF2B5EF4-FFF2-40B4-BE49-F238E27FC236}">
                  <a16:creationId xmlns:a16="http://schemas.microsoft.com/office/drawing/2014/main" id="{8BD5067E-238A-814A-A3DA-CECFE8959951}"/>
                </a:ext>
              </a:extLst>
            </p:cNvPr>
            <p:cNvSpPr txBox="1"/>
            <p:nvPr/>
          </p:nvSpPr>
          <p:spPr>
            <a:xfrm>
              <a:off x="1565329" y="194880"/>
              <a:ext cx="6313203" cy="8002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2800" b="1" dirty="0" err="1"/>
                <a:t>Iv</a:t>
              </a:r>
              <a:r>
                <a:rPr lang="sv-SE" sz="2800" b="1" dirty="0"/>
                <a:t> </a:t>
              </a:r>
              <a:r>
                <a:rPr lang="sv-SE" sz="2800" b="1" dirty="0" err="1"/>
                <a:t>rehydrering</a:t>
              </a:r>
              <a:r>
                <a:rPr lang="sv-SE" sz="2800" b="1" dirty="0"/>
                <a:t> barn</a:t>
              </a:r>
              <a:endParaRPr lang="sv-SE" sz="2800" b="1" dirty="0">
                <a:solidFill>
                  <a:srgbClr val="FF0000"/>
                </a:solidFill>
              </a:endParaRPr>
            </a:p>
            <a:p>
              <a:r>
                <a:rPr lang="sv-SE" dirty="0"/>
                <a:t>Barn &gt; 1 mån som ej kan </a:t>
              </a:r>
              <a:r>
                <a:rPr lang="sv-SE" dirty="0" err="1"/>
                <a:t>rehydreras</a:t>
              </a:r>
              <a:r>
                <a:rPr lang="sv-SE" dirty="0"/>
                <a:t> </a:t>
              </a:r>
              <a:r>
                <a:rPr lang="sv-SE" dirty="0" err="1"/>
                <a:t>po</a:t>
              </a:r>
              <a:r>
                <a:rPr lang="sv-SE" dirty="0"/>
                <a:t> och ej befinner sig i chock</a:t>
              </a:r>
            </a:p>
          </p:txBody>
        </p:sp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4FFAF13E-7955-C340-B445-D5DC67A1C052}"/>
                </a:ext>
              </a:extLst>
            </p:cNvPr>
            <p:cNvSpPr/>
            <p:nvPr/>
          </p:nvSpPr>
          <p:spPr>
            <a:xfrm>
              <a:off x="1717977" y="1043545"/>
              <a:ext cx="5687878" cy="132304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>
                  <a:solidFill>
                    <a:schemeClr val="tx1"/>
                  </a:solidFill>
                </a:rPr>
                <a:t>Benelyte 12,5 ml/kg/</a:t>
              </a:r>
              <a:r>
                <a:rPr lang="sv-SE" b="1" dirty="0" err="1">
                  <a:solidFill>
                    <a:schemeClr val="tx1"/>
                  </a:solidFill>
                </a:rPr>
                <a:t>tim</a:t>
              </a:r>
              <a:r>
                <a:rPr lang="sv-SE" b="1" dirty="0">
                  <a:solidFill>
                    <a:schemeClr val="tx1"/>
                  </a:solidFill>
                </a:rPr>
                <a:t> (i andra hand </a:t>
              </a:r>
              <a:r>
                <a:rPr lang="sv-SE" b="1" dirty="0" err="1">
                  <a:solidFill>
                    <a:schemeClr val="tx1"/>
                  </a:solidFill>
                </a:rPr>
                <a:t>Ringeracetat</a:t>
              </a:r>
              <a:r>
                <a:rPr lang="sv-SE" b="1" dirty="0">
                  <a:solidFill>
                    <a:schemeClr val="tx1"/>
                  </a:solidFill>
                </a:rPr>
                <a:t>)</a:t>
              </a:r>
            </a:p>
            <a:p>
              <a:pPr algn="ctr"/>
              <a:r>
                <a:rPr lang="sv-SE" dirty="0">
                  <a:solidFill>
                    <a:schemeClr val="tx1"/>
                  </a:solidFill>
                </a:rPr>
                <a:t>Provtagning </a:t>
              </a:r>
              <a:r>
                <a:rPr lang="sv-SE" dirty="0" err="1">
                  <a:solidFill>
                    <a:schemeClr val="tx1"/>
                  </a:solidFill>
                </a:rPr>
                <a:t>blodgas</a:t>
              </a:r>
              <a:r>
                <a:rPr lang="sv-SE" dirty="0">
                  <a:solidFill>
                    <a:schemeClr val="tx1"/>
                  </a:solidFill>
                </a:rPr>
                <a:t> (Na K Hb, glukos, </a:t>
              </a:r>
              <a:r>
                <a:rPr lang="sv-SE" dirty="0" err="1">
                  <a:solidFill>
                    <a:schemeClr val="tx1"/>
                  </a:solidFill>
                </a:rPr>
                <a:t>blodgas</a:t>
              </a:r>
              <a:r>
                <a:rPr lang="sv-SE" dirty="0">
                  <a:solidFill>
                    <a:schemeClr val="tx1"/>
                  </a:solidFill>
                </a:rPr>
                <a:t>)</a:t>
              </a:r>
            </a:p>
            <a:p>
              <a:pPr algn="ctr"/>
              <a:r>
                <a:rPr lang="sv-SE" dirty="0" err="1">
                  <a:solidFill>
                    <a:schemeClr val="tx1"/>
                  </a:solidFill>
                </a:rPr>
                <a:t>Ev</a:t>
              </a:r>
              <a:r>
                <a:rPr lang="sv-SE" dirty="0">
                  <a:solidFill>
                    <a:schemeClr val="tx1"/>
                  </a:solidFill>
                </a:rPr>
                <a:t> dessutom </a:t>
              </a:r>
              <a:r>
                <a:rPr lang="sv-SE" dirty="0" err="1">
                  <a:solidFill>
                    <a:schemeClr val="tx1"/>
                  </a:solidFill>
                </a:rPr>
                <a:t>krea</a:t>
              </a:r>
              <a:r>
                <a:rPr lang="sv-SE" dirty="0">
                  <a:solidFill>
                    <a:schemeClr val="tx1"/>
                  </a:solidFill>
                </a:rPr>
                <a:t> </a:t>
              </a:r>
              <a:r>
                <a:rPr lang="sv-SE" dirty="0" err="1">
                  <a:solidFill>
                    <a:schemeClr val="tx1"/>
                  </a:solidFill>
                </a:rPr>
                <a:t>Cl</a:t>
              </a:r>
              <a:endParaRPr lang="sv-SE" dirty="0">
                <a:solidFill>
                  <a:schemeClr val="tx1"/>
                </a:solidFill>
              </a:endParaRPr>
            </a:p>
            <a:p>
              <a:pPr algn="ctr"/>
              <a:r>
                <a:rPr lang="sv-SE" dirty="0">
                  <a:solidFill>
                    <a:schemeClr val="tx1"/>
                  </a:solidFill>
                </a:rPr>
                <a:t>Bekräfta/ändra ordination efter provsvar inom max 2 </a:t>
              </a:r>
              <a:r>
                <a:rPr lang="sv-SE" dirty="0" err="1">
                  <a:solidFill>
                    <a:schemeClr val="tx1"/>
                  </a:solidFill>
                </a:rPr>
                <a:t>tim</a:t>
              </a:r>
              <a:endParaRPr lang="sv-SE" dirty="0">
                <a:solidFill>
                  <a:schemeClr val="tx1"/>
                </a:solidFill>
              </a:endParaRPr>
            </a:p>
          </p:txBody>
        </p:sp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E4093374-A6B3-3B46-B937-F458E82704BF}"/>
                </a:ext>
              </a:extLst>
            </p:cNvPr>
            <p:cNvSpPr/>
            <p:nvPr/>
          </p:nvSpPr>
          <p:spPr>
            <a:xfrm>
              <a:off x="1717726" y="2385880"/>
              <a:ext cx="1076271" cy="59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>
                  <a:solidFill>
                    <a:schemeClr val="tx1"/>
                  </a:solidFill>
                </a:rPr>
                <a:t>Na &lt; 124</a:t>
              </a:r>
            </a:p>
          </p:txBody>
        </p:sp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D7A2FFCA-D575-9748-B9B7-1A42A1DC8145}"/>
                </a:ext>
              </a:extLst>
            </p:cNvPr>
            <p:cNvSpPr/>
            <p:nvPr/>
          </p:nvSpPr>
          <p:spPr>
            <a:xfrm>
              <a:off x="2793997" y="2385880"/>
              <a:ext cx="1550404" cy="59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>
                  <a:solidFill>
                    <a:schemeClr val="tx1"/>
                  </a:solidFill>
                </a:rPr>
                <a:t>Na  125-135</a:t>
              </a:r>
            </a:p>
          </p:txBody>
        </p:sp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C5E2CF71-8EC3-3941-8662-C095CCD8A528}"/>
                </a:ext>
              </a:extLst>
            </p:cNvPr>
            <p:cNvSpPr/>
            <p:nvPr/>
          </p:nvSpPr>
          <p:spPr>
            <a:xfrm>
              <a:off x="4324598" y="2385880"/>
              <a:ext cx="1550404" cy="594389"/>
            </a:xfrm>
            <a:prstGeom prst="rect">
              <a:avLst/>
            </a:prstGeom>
            <a:solidFill>
              <a:schemeClr val="bg1"/>
            </a:solidFill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>
                  <a:solidFill>
                    <a:schemeClr val="tx1"/>
                  </a:solidFill>
                </a:rPr>
                <a:t>Na 136-150</a:t>
              </a:r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53054E75-3F8F-3640-B2DF-B48C77789B50}"/>
                </a:ext>
              </a:extLst>
            </p:cNvPr>
            <p:cNvSpPr/>
            <p:nvPr/>
          </p:nvSpPr>
          <p:spPr>
            <a:xfrm>
              <a:off x="5875002" y="2385879"/>
              <a:ext cx="1530601" cy="594389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>
                  <a:solidFill>
                    <a:schemeClr val="tx1"/>
                  </a:solidFill>
                </a:rPr>
                <a:t>Na &gt;150</a:t>
              </a:r>
            </a:p>
          </p:txBody>
        </p:sp>
        <p:sp>
          <p:nvSpPr>
            <p:cNvPr id="18" name="Rektangel 17">
              <a:extLst>
                <a:ext uri="{FF2B5EF4-FFF2-40B4-BE49-F238E27FC236}">
                  <a16:creationId xmlns:a16="http://schemas.microsoft.com/office/drawing/2014/main" id="{7C298A3B-91AB-7249-9928-6626B6A028B0}"/>
                </a:ext>
              </a:extLst>
            </p:cNvPr>
            <p:cNvSpPr/>
            <p:nvPr/>
          </p:nvSpPr>
          <p:spPr>
            <a:xfrm>
              <a:off x="180524" y="3118367"/>
              <a:ext cx="2075337" cy="132304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>
                  <a:solidFill>
                    <a:schemeClr val="tx1"/>
                  </a:solidFill>
                </a:rPr>
                <a:t>Byt till 3% </a:t>
              </a:r>
              <a:r>
                <a:rPr lang="sv-SE" b="1" dirty="0" err="1">
                  <a:solidFill>
                    <a:schemeClr val="tx1"/>
                  </a:solidFill>
                </a:rPr>
                <a:t>NaCl</a:t>
              </a:r>
              <a:endParaRPr lang="sv-SE" b="1" dirty="0">
                <a:solidFill>
                  <a:schemeClr val="tx1"/>
                </a:solidFill>
              </a:endParaRPr>
            </a:p>
            <a:p>
              <a:pPr algn="ctr"/>
              <a:r>
                <a:rPr lang="sv-SE" b="1" dirty="0">
                  <a:solidFill>
                    <a:schemeClr val="tx1"/>
                  </a:solidFill>
                </a:rPr>
                <a:t>2 ml/kg på 20 min</a:t>
              </a:r>
            </a:p>
            <a:p>
              <a:pPr algn="ctr"/>
              <a:r>
                <a:rPr lang="sv-SE" dirty="0">
                  <a:solidFill>
                    <a:schemeClr val="tx1"/>
                  </a:solidFill>
                </a:rPr>
                <a:t>Nya akutprover</a:t>
              </a:r>
            </a:p>
            <a:p>
              <a:pPr algn="ctr"/>
              <a:r>
                <a:rPr lang="sv-SE" dirty="0" err="1">
                  <a:solidFill>
                    <a:schemeClr val="tx1"/>
                  </a:solidFill>
                </a:rPr>
                <a:t>Beh</a:t>
              </a:r>
              <a:r>
                <a:rPr lang="sv-SE" dirty="0">
                  <a:solidFill>
                    <a:schemeClr val="tx1"/>
                  </a:solidFill>
                </a:rPr>
                <a:t> </a:t>
              </a:r>
              <a:r>
                <a:rPr lang="sv-SE" dirty="0" err="1">
                  <a:solidFill>
                    <a:schemeClr val="tx1"/>
                  </a:solidFill>
                </a:rPr>
                <a:t>enl</a:t>
              </a:r>
              <a:r>
                <a:rPr lang="sv-SE" dirty="0">
                  <a:solidFill>
                    <a:schemeClr val="tx1"/>
                  </a:solidFill>
                </a:rPr>
                <a:t> Ref nedan</a:t>
              </a:r>
            </a:p>
          </p:txBody>
        </p:sp>
        <p:sp>
          <p:nvSpPr>
            <p:cNvPr id="19" name="Rektangel 18">
              <a:extLst>
                <a:ext uri="{FF2B5EF4-FFF2-40B4-BE49-F238E27FC236}">
                  <a16:creationId xmlns:a16="http://schemas.microsoft.com/office/drawing/2014/main" id="{D2011491-0F21-7E4D-8286-160016DCC00A}"/>
                </a:ext>
              </a:extLst>
            </p:cNvPr>
            <p:cNvSpPr/>
            <p:nvPr/>
          </p:nvSpPr>
          <p:spPr>
            <a:xfrm>
              <a:off x="642551" y="4580110"/>
              <a:ext cx="3766717" cy="19845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>
                  <a:solidFill>
                    <a:schemeClr val="tx1"/>
                  </a:solidFill>
                </a:rPr>
                <a:t>Benelyte uppskattat deficit på 24 </a:t>
              </a:r>
              <a:r>
                <a:rPr lang="sv-SE" b="1" dirty="0" err="1">
                  <a:solidFill>
                    <a:schemeClr val="tx1"/>
                  </a:solidFill>
                </a:rPr>
                <a:t>tim</a:t>
              </a:r>
              <a:r>
                <a:rPr lang="sv-SE" b="1" dirty="0">
                  <a:solidFill>
                    <a:schemeClr val="tx1"/>
                  </a:solidFill>
                </a:rPr>
                <a:t> </a:t>
              </a:r>
            </a:p>
            <a:p>
              <a:pPr algn="ctr"/>
              <a:r>
                <a:rPr lang="sv-SE" b="1" dirty="0">
                  <a:solidFill>
                    <a:schemeClr val="tx1"/>
                  </a:solidFill>
                </a:rPr>
                <a:t> +</a:t>
              </a:r>
            </a:p>
            <a:p>
              <a:pPr algn="ctr"/>
              <a:r>
                <a:rPr lang="sv-SE" b="1" dirty="0">
                  <a:solidFill>
                    <a:schemeClr val="tx1"/>
                  </a:solidFill>
                </a:rPr>
                <a:t>Underhåll Plasmalyte-glukos</a:t>
              </a:r>
            </a:p>
            <a:p>
              <a:pPr algn="ctr"/>
              <a:r>
                <a:rPr lang="sv-SE" b="1" dirty="0">
                  <a:solidFill>
                    <a:schemeClr val="tx1"/>
                  </a:solidFill>
                </a:rPr>
                <a:t>Med Tillsats 30 </a:t>
              </a:r>
              <a:r>
                <a:rPr lang="sv-SE" b="1" dirty="0" err="1">
                  <a:solidFill>
                    <a:schemeClr val="tx1"/>
                  </a:solidFill>
                </a:rPr>
                <a:t>mmol</a:t>
              </a:r>
              <a:r>
                <a:rPr lang="sv-SE" b="1" dirty="0">
                  <a:solidFill>
                    <a:schemeClr val="tx1"/>
                  </a:solidFill>
                </a:rPr>
                <a:t> K</a:t>
              </a:r>
              <a:r>
                <a:rPr lang="sv-SE" b="1" baseline="30000" dirty="0">
                  <a:solidFill>
                    <a:schemeClr val="tx1"/>
                  </a:solidFill>
                </a:rPr>
                <a:t>+</a:t>
              </a:r>
              <a:r>
                <a:rPr lang="sv-SE" b="1" dirty="0">
                  <a:solidFill>
                    <a:schemeClr val="tx1"/>
                  </a:solidFill>
                </a:rPr>
                <a:t>/lit*</a:t>
              </a:r>
            </a:p>
            <a:p>
              <a:pPr algn="ctr"/>
              <a:r>
                <a:rPr lang="sv-SE" dirty="0">
                  <a:solidFill>
                    <a:schemeClr val="tx1"/>
                  </a:solidFill>
                </a:rPr>
                <a:t>Nya akutprover och </a:t>
              </a:r>
            </a:p>
            <a:p>
              <a:pPr algn="ctr"/>
              <a:r>
                <a:rPr lang="sv-SE" dirty="0">
                  <a:solidFill>
                    <a:schemeClr val="tx1"/>
                  </a:solidFill>
                </a:rPr>
                <a:t>var 4:e </a:t>
              </a:r>
              <a:r>
                <a:rPr lang="sv-SE" dirty="0" err="1">
                  <a:solidFill>
                    <a:schemeClr val="tx1"/>
                  </a:solidFill>
                </a:rPr>
                <a:t>tim</a:t>
              </a:r>
              <a:r>
                <a:rPr lang="sv-SE" dirty="0">
                  <a:solidFill>
                    <a:schemeClr val="tx1"/>
                  </a:solidFill>
                </a:rPr>
                <a:t> Na</a:t>
              </a:r>
              <a:r>
                <a:rPr lang="sv-SE" baseline="30000" dirty="0">
                  <a:solidFill>
                    <a:schemeClr val="tx1"/>
                  </a:solidFill>
                </a:rPr>
                <a:t>+</a:t>
              </a:r>
              <a:r>
                <a:rPr lang="sv-SE" dirty="0">
                  <a:solidFill>
                    <a:schemeClr val="tx1"/>
                  </a:solidFill>
                </a:rPr>
                <a:t>-kontroll</a:t>
              </a:r>
            </a:p>
          </p:txBody>
        </p:sp>
        <p:sp>
          <p:nvSpPr>
            <p:cNvPr id="20" name="Rektangel 19">
              <a:extLst>
                <a:ext uri="{FF2B5EF4-FFF2-40B4-BE49-F238E27FC236}">
                  <a16:creationId xmlns:a16="http://schemas.microsoft.com/office/drawing/2014/main" id="{58FD74DA-2CF5-794B-A856-99FBAD0A7083}"/>
                </a:ext>
              </a:extLst>
            </p:cNvPr>
            <p:cNvSpPr/>
            <p:nvPr/>
          </p:nvSpPr>
          <p:spPr>
            <a:xfrm>
              <a:off x="4561916" y="4580110"/>
              <a:ext cx="3308601" cy="19845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>
                  <a:solidFill>
                    <a:schemeClr val="tx1"/>
                  </a:solidFill>
                </a:rPr>
                <a:t>Benelyte 12,5 ml/kg/</a:t>
              </a:r>
              <a:r>
                <a:rPr lang="sv-SE" b="1" dirty="0" err="1">
                  <a:solidFill>
                    <a:schemeClr val="tx1"/>
                  </a:solidFill>
                </a:rPr>
                <a:t>tim</a:t>
              </a:r>
              <a:r>
                <a:rPr lang="sv-SE" b="1" dirty="0">
                  <a:solidFill>
                    <a:schemeClr val="tx1"/>
                  </a:solidFill>
                </a:rPr>
                <a:t> 4-5 </a:t>
              </a:r>
              <a:r>
                <a:rPr lang="sv-SE" b="1" dirty="0" err="1">
                  <a:solidFill>
                    <a:schemeClr val="tx1"/>
                  </a:solidFill>
                </a:rPr>
                <a:t>tim</a:t>
              </a:r>
              <a:endParaRPr lang="sv-SE" b="1" dirty="0">
                <a:solidFill>
                  <a:schemeClr val="tx1"/>
                </a:solidFill>
              </a:endParaRPr>
            </a:p>
            <a:p>
              <a:pPr algn="ctr"/>
              <a:r>
                <a:rPr lang="sv-SE" sz="1400" dirty="0">
                  <a:solidFill>
                    <a:schemeClr val="tx1"/>
                  </a:solidFill>
                </a:rPr>
                <a:t>(I andra hand </a:t>
              </a:r>
              <a:r>
                <a:rPr lang="sv-SE" sz="1400" dirty="0" err="1">
                  <a:solidFill>
                    <a:schemeClr val="tx1"/>
                  </a:solidFill>
                </a:rPr>
                <a:t>Ringeracetat</a:t>
              </a:r>
              <a:r>
                <a:rPr lang="sv-SE" sz="1400" dirty="0">
                  <a:solidFill>
                    <a:schemeClr val="tx1"/>
                  </a:solidFill>
                </a:rPr>
                <a:t>)</a:t>
              </a:r>
            </a:p>
            <a:p>
              <a:pPr algn="ctr"/>
              <a:r>
                <a:rPr lang="sv-SE" dirty="0">
                  <a:solidFill>
                    <a:schemeClr val="tx1"/>
                  </a:solidFill>
                </a:rPr>
                <a:t>Nya prover efter 4 </a:t>
              </a:r>
              <a:r>
                <a:rPr lang="sv-SE" dirty="0" err="1">
                  <a:solidFill>
                    <a:schemeClr val="tx1"/>
                  </a:solidFill>
                </a:rPr>
                <a:t>tim</a:t>
              </a:r>
              <a:endParaRPr lang="sv-SE" dirty="0">
                <a:solidFill>
                  <a:schemeClr val="tx1"/>
                </a:solidFill>
              </a:endParaRPr>
            </a:p>
            <a:p>
              <a:pPr algn="ctr"/>
              <a:r>
                <a:rPr lang="sv-SE" dirty="0">
                  <a:solidFill>
                    <a:schemeClr val="tx1"/>
                  </a:solidFill>
                </a:rPr>
                <a:t>Vb fortsatt </a:t>
              </a:r>
              <a:r>
                <a:rPr lang="sv-SE" dirty="0" err="1">
                  <a:solidFill>
                    <a:schemeClr val="tx1"/>
                  </a:solidFill>
                </a:rPr>
                <a:t>rehydrering</a:t>
              </a:r>
              <a:endParaRPr lang="sv-SE" dirty="0">
                <a:solidFill>
                  <a:schemeClr val="tx1"/>
                </a:solidFill>
              </a:endParaRPr>
            </a:p>
            <a:p>
              <a:pPr algn="ctr"/>
              <a:r>
                <a:rPr lang="sv-SE" dirty="0">
                  <a:solidFill>
                    <a:schemeClr val="tx1"/>
                  </a:solidFill>
                </a:rPr>
                <a:t>+</a:t>
              </a:r>
            </a:p>
            <a:p>
              <a:pPr algn="ctr"/>
              <a:r>
                <a:rPr lang="sv-SE" dirty="0" err="1">
                  <a:solidFill>
                    <a:schemeClr val="tx1"/>
                  </a:solidFill>
                </a:rPr>
                <a:t>Ev</a:t>
              </a:r>
              <a:r>
                <a:rPr lang="sv-SE" dirty="0">
                  <a:solidFill>
                    <a:schemeClr val="tx1"/>
                  </a:solidFill>
                </a:rPr>
                <a:t> underhållsdropp parallellt</a:t>
              </a:r>
            </a:p>
            <a:p>
              <a:pPr algn="ctr"/>
              <a:r>
                <a:rPr lang="sv-SE" dirty="0">
                  <a:solidFill>
                    <a:schemeClr val="tx1"/>
                  </a:solidFill>
                </a:rPr>
                <a:t>(</a:t>
              </a:r>
              <a:r>
                <a:rPr lang="sv-SE" dirty="0" err="1">
                  <a:solidFill>
                    <a:schemeClr val="tx1"/>
                  </a:solidFill>
                </a:rPr>
                <a:t>små.medtagna</a:t>
              </a:r>
              <a:r>
                <a:rPr lang="sv-SE" dirty="0">
                  <a:solidFill>
                    <a:schemeClr val="tx1"/>
                  </a:solidFill>
                </a:rPr>
                <a:t>, lågt blodsocker)</a:t>
              </a:r>
            </a:p>
          </p:txBody>
        </p:sp>
        <p:sp>
          <p:nvSpPr>
            <p:cNvPr id="23" name="Rektangel 22">
              <a:extLst>
                <a:ext uri="{FF2B5EF4-FFF2-40B4-BE49-F238E27FC236}">
                  <a16:creationId xmlns:a16="http://schemas.microsoft.com/office/drawing/2014/main" id="{3612B1B6-BA1A-504C-869B-CEF935A974C3}"/>
                </a:ext>
              </a:extLst>
            </p:cNvPr>
            <p:cNvSpPr/>
            <p:nvPr/>
          </p:nvSpPr>
          <p:spPr>
            <a:xfrm>
              <a:off x="6640302" y="3104067"/>
              <a:ext cx="2075337" cy="132304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b="1" dirty="0">
                  <a:solidFill>
                    <a:schemeClr val="tx1"/>
                  </a:solidFill>
                </a:rPr>
                <a:t>Byt inom 2 </a:t>
              </a:r>
              <a:r>
                <a:rPr lang="sv-SE" b="1" dirty="0" err="1">
                  <a:solidFill>
                    <a:schemeClr val="tx1"/>
                  </a:solidFill>
                </a:rPr>
                <a:t>tim</a:t>
              </a:r>
              <a:endParaRPr lang="sv-SE" b="1" dirty="0">
                <a:solidFill>
                  <a:schemeClr val="tx1"/>
                </a:solidFill>
              </a:endParaRPr>
            </a:p>
            <a:p>
              <a:pPr algn="ctr"/>
              <a:r>
                <a:rPr lang="sv-SE" dirty="0">
                  <a:solidFill>
                    <a:schemeClr val="tx1"/>
                  </a:solidFill>
                </a:rPr>
                <a:t>Schema </a:t>
              </a:r>
              <a:r>
                <a:rPr lang="sv-SE" dirty="0" err="1">
                  <a:solidFill>
                    <a:schemeClr val="tx1"/>
                  </a:solidFill>
                </a:rPr>
                <a:t>hyperton</a:t>
              </a:r>
              <a:r>
                <a:rPr lang="sv-SE" dirty="0">
                  <a:solidFill>
                    <a:schemeClr val="tx1"/>
                  </a:solidFill>
                </a:rPr>
                <a:t> </a:t>
              </a:r>
              <a:r>
                <a:rPr lang="sv-SE" dirty="0" err="1">
                  <a:solidFill>
                    <a:schemeClr val="tx1"/>
                  </a:solidFill>
                </a:rPr>
                <a:t>dehydrering</a:t>
              </a:r>
              <a:r>
                <a:rPr lang="sv-SE" dirty="0">
                  <a:solidFill>
                    <a:schemeClr val="tx1"/>
                  </a:solidFill>
                </a:rPr>
                <a:t> </a:t>
              </a:r>
              <a:r>
                <a:rPr lang="sv-SE" dirty="0" err="1">
                  <a:solidFill>
                    <a:schemeClr val="tx1"/>
                  </a:solidFill>
                </a:rPr>
                <a:t>enl</a:t>
              </a:r>
              <a:r>
                <a:rPr lang="sv-SE" dirty="0">
                  <a:solidFill>
                    <a:schemeClr val="tx1"/>
                  </a:solidFill>
                </a:rPr>
                <a:t> ref</a:t>
              </a:r>
            </a:p>
          </p:txBody>
        </p:sp>
        <p:sp>
          <p:nvSpPr>
            <p:cNvPr id="24" name="textruta 23">
              <a:extLst>
                <a:ext uri="{FF2B5EF4-FFF2-40B4-BE49-F238E27FC236}">
                  <a16:creationId xmlns:a16="http://schemas.microsoft.com/office/drawing/2014/main" id="{505A6DCA-3619-454C-94A5-3083114A9C73}"/>
                </a:ext>
              </a:extLst>
            </p:cNvPr>
            <p:cNvSpPr txBox="1"/>
            <p:nvPr/>
          </p:nvSpPr>
          <p:spPr>
            <a:xfrm>
              <a:off x="8023165" y="4696401"/>
              <a:ext cx="3639138" cy="19389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dirty="0"/>
                <a:t>*) Alt 5% glukos med </a:t>
              </a:r>
            </a:p>
            <a:p>
              <a:r>
                <a:rPr lang="sv-SE" dirty="0"/>
                <a:t>    120  </a:t>
              </a:r>
              <a:r>
                <a:rPr lang="sv-SE" dirty="0" err="1"/>
                <a:t>mmol</a:t>
              </a:r>
              <a:r>
                <a:rPr lang="sv-SE" dirty="0"/>
                <a:t> Na</a:t>
              </a:r>
              <a:r>
                <a:rPr lang="sv-SE" baseline="30000" dirty="0"/>
                <a:t>+</a:t>
              </a:r>
              <a:r>
                <a:rPr lang="sv-SE" dirty="0"/>
                <a:t> och  30 </a:t>
              </a:r>
              <a:r>
                <a:rPr lang="sv-SE" dirty="0" err="1"/>
                <a:t>mmol</a:t>
              </a:r>
              <a:r>
                <a:rPr lang="sv-SE" dirty="0"/>
                <a:t> K</a:t>
              </a:r>
              <a:r>
                <a:rPr lang="sv-SE" baseline="30000" dirty="0"/>
                <a:t>+</a:t>
              </a:r>
              <a:r>
                <a:rPr lang="sv-SE" dirty="0"/>
                <a:t>/lit</a:t>
              </a:r>
            </a:p>
            <a:p>
              <a:r>
                <a:rPr lang="sv-SE" dirty="0"/>
                <a:t>    Kaliumtillsats förutsätter </a:t>
              </a:r>
              <a:r>
                <a:rPr lang="sv-SE" dirty="0" err="1"/>
                <a:t>diures</a:t>
              </a:r>
              <a:r>
                <a:rPr lang="sv-SE" dirty="0"/>
                <a:t>!</a:t>
              </a:r>
            </a:p>
            <a:p>
              <a:endParaRPr lang="sv-SE" dirty="0"/>
            </a:p>
            <a:p>
              <a:r>
                <a:rPr lang="sv-SE" sz="1200" dirty="0"/>
                <a:t>Ref Läkemedelsverket </a:t>
              </a:r>
              <a:r>
                <a:rPr lang="sv-SE" sz="1200" dirty="0" err="1"/>
                <a:t>behandlingsrek</a:t>
              </a:r>
              <a:endParaRPr lang="sv-SE" sz="1200" dirty="0"/>
            </a:p>
            <a:p>
              <a:r>
                <a:rPr lang="sv-SE" sz="1200" dirty="0"/>
                <a:t>Intravenös vätskebehandling till barn </a:t>
              </a:r>
            </a:p>
            <a:p>
              <a:r>
                <a:rPr lang="sv-SE" sz="1200" dirty="0"/>
                <a:t>Juni 2018 </a:t>
              </a:r>
            </a:p>
            <a:p>
              <a:r>
                <a:rPr lang="sv-SE" sz="1200" dirty="0">
                  <a:hlinkClick r:id="rId2"/>
                </a:rPr>
                <a:t>www.lakemedelsverket.se</a:t>
              </a:r>
              <a:r>
                <a:rPr lang="sv-SE" sz="1200" dirty="0"/>
                <a:t> </a:t>
              </a:r>
            </a:p>
          </p:txBody>
        </p:sp>
        <p:cxnSp>
          <p:nvCxnSpPr>
            <p:cNvPr id="26" name="Rak pil 25">
              <a:extLst>
                <a:ext uri="{FF2B5EF4-FFF2-40B4-BE49-F238E27FC236}">
                  <a16:creationId xmlns:a16="http://schemas.microsoft.com/office/drawing/2014/main" id="{18EB1FA4-9AEB-2244-82A0-F214CBFFA96A}"/>
                </a:ext>
              </a:extLst>
            </p:cNvPr>
            <p:cNvCxnSpPr/>
            <p:nvPr/>
          </p:nvCxnSpPr>
          <p:spPr>
            <a:xfrm flipH="1">
              <a:off x="2255861" y="2999555"/>
              <a:ext cx="250272" cy="643465"/>
            </a:xfrm>
            <a:prstGeom prst="straightConnector1">
              <a:avLst/>
            </a:prstGeom>
            <a:ln w="38100">
              <a:headEnd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Rak pil 26">
              <a:extLst>
                <a:ext uri="{FF2B5EF4-FFF2-40B4-BE49-F238E27FC236}">
                  <a16:creationId xmlns:a16="http://schemas.microsoft.com/office/drawing/2014/main" id="{92EC27CA-56FF-7649-83C3-74E3C03EB778}"/>
                </a:ext>
              </a:extLst>
            </p:cNvPr>
            <p:cNvCxnSpPr>
              <a:cxnSpLocks/>
              <a:endCxn id="19" idx="0"/>
            </p:cNvCxnSpPr>
            <p:nvPr/>
          </p:nvCxnSpPr>
          <p:spPr>
            <a:xfrm flipH="1">
              <a:off x="2525910" y="2981951"/>
              <a:ext cx="1009422" cy="1598159"/>
            </a:xfrm>
            <a:prstGeom prst="straightConnector1">
              <a:avLst/>
            </a:prstGeom>
            <a:ln w="38100">
              <a:headEnd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Rak pil 28">
              <a:extLst>
                <a:ext uri="{FF2B5EF4-FFF2-40B4-BE49-F238E27FC236}">
                  <a16:creationId xmlns:a16="http://schemas.microsoft.com/office/drawing/2014/main" id="{BCD62326-0674-7D4E-9F18-0B8A100F97D2}"/>
                </a:ext>
              </a:extLst>
            </p:cNvPr>
            <p:cNvCxnSpPr>
              <a:cxnSpLocks/>
            </p:cNvCxnSpPr>
            <p:nvPr/>
          </p:nvCxnSpPr>
          <p:spPr>
            <a:xfrm>
              <a:off x="5124765" y="2999555"/>
              <a:ext cx="750237" cy="1578873"/>
            </a:xfrm>
            <a:prstGeom prst="straightConnector1">
              <a:avLst/>
            </a:prstGeom>
            <a:ln w="38100">
              <a:headEnd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Rak pil 30">
              <a:extLst>
                <a:ext uri="{FF2B5EF4-FFF2-40B4-BE49-F238E27FC236}">
                  <a16:creationId xmlns:a16="http://schemas.microsoft.com/office/drawing/2014/main" id="{6A4394E6-45E5-BF48-A0BC-BF03C392E895}"/>
                </a:ext>
              </a:extLst>
            </p:cNvPr>
            <p:cNvCxnSpPr>
              <a:cxnSpLocks/>
              <a:endCxn id="23" idx="1"/>
            </p:cNvCxnSpPr>
            <p:nvPr/>
          </p:nvCxnSpPr>
          <p:spPr>
            <a:xfrm>
              <a:off x="6382788" y="2999555"/>
              <a:ext cx="257514" cy="766037"/>
            </a:xfrm>
            <a:prstGeom prst="straightConnector1">
              <a:avLst/>
            </a:prstGeom>
            <a:ln w="38100">
              <a:headEnd w="med" len="me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ruta 33">
              <a:extLst>
                <a:ext uri="{FF2B5EF4-FFF2-40B4-BE49-F238E27FC236}">
                  <a16:creationId xmlns:a16="http://schemas.microsoft.com/office/drawing/2014/main" id="{6786C988-B28A-7540-B9B2-8A654F7EEEDA}"/>
                </a:ext>
              </a:extLst>
            </p:cNvPr>
            <p:cNvSpPr txBox="1"/>
            <p:nvPr/>
          </p:nvSpPr>
          <p:spPr>
            <a:xfrm>
              <a:off x="642551" y="6635393"/>
              <a:ext cx="5269391" cy="2589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00" dirty="0"/>
                <a:t>Lapplands Barnklinik aug 2018 Åke Stenberg, reviderad april 2022, Godkänt Per Friskopp </a:t>
              </a:r>
            </a:p>
          </p:txBody>
        </p:sp>
      </p:grpSp>
      <p:sp>
        <p:nvSpPr>
          <p:cNvPr id="3" name="textruta 2">
            <a:extLst>
              <a:ext uri="{FF2B5EF4-FFF2-40B4-BE49-F238E27FC236}">
                <a16:creationId xmlns:a16="http://schemas.microsoft.com/office/drawing/2014/main" id="{B2930DC1-B7D3-8D42-A6E5-90B13E4139F6}"/>
              </a:ext>
            </a:extLst>
          </p:cNvPr>
          <p:cNvSpPr txBox="1"/>
          <p:nvPr/>
        </p:nvSpPr>
        <p:spPr>
          <a:xfrm>
            <a:off x="8500533" y="199813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91760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8BD5067E-238A-814A-A3DA-CECFE8959951}"/>
              </a:ext>
            </a:extLst>
          </p:cNvPr>
          <p:cNvSpPr txBox="1"/>
          <p:nvPr/>
        </p:nvSpPr>
        <p:spPr>
          <a:xfrm>
            <a:off x="1565329" y="194880"/>
            <a:ext cx="4926862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800" b="1" dirty="0" err="1"/>
              <a:t>Iv</a:t>
            </a:r>
            <a:r>
              <a:rPr lang="sv-SE" sz="2800" b="1" dirty="0"/>
              <a:t> underhållsbehandling  barn</a:t>
            </a:r>
            <a:endParaRPr lang="sv-SE" sz="2800" b="1" dirty="0">
              <a:solidFill>
                <a:srgbClr val="FF0000"/>
              </a:solidFill>
            </a:endParaRPr>
          </a:p>
          <a:p>
            <a:r>
              <a:rPr lang="sv-SE" dirty="0"/>
              <a:t>Barn &gt; 1 mån som ej kan försörjas </a:t>
            </a:r>
            <a:r>
              <a:rPr lang="sv-SE" dirty="0" err="1"/>
              <a:t>po</a:t>
            </a:r>
            <a:r>
              <a:rPr lang="sv-SE" dirty="0"/>
              <a:t> enstaka dygn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4FFAF13E-7955-C340-B445-D5DC67A1C052}"/>
              </a:ext>
            </a:extLst>
          </p:cNvPr>
          <p:cNvSpPr/>
          <p:nvPr/>
        </p:nvSpPr>
        <p:spPr>
          <a:xfrm>
            <a:off x="1565329" y="995099"/>
            <a:ext cx="4890641" cy="13230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b="1" dirty="0">
                <a:solidFill>
                  <a:schemeClr val="tx1"/>
                </a:solidFill>
              </a:rPr>
              <a:t>Plasmalyte-glukos</a:t>
            </a:r>
          </a:p>
          <a:p>
            <a:pPr algn="ctr"/>
            <a:r>
              <a:rPr lang="sv-SE" b="1" dirty="0">
                <a:solidFill>
                  <a:schemeClr val="tx1"/>
                </a:solidFill>
              </a:rPr>
              <a:t>Tillsätt 30 </a:t>
            </a:r>
            <a:r>
              <a:rPr lang="sv-SE" b="1" dirty="0" err="1">
                <a:solidFill>
                  <a:schemeClr val="tx1"/>
                </a:solidFill>
              </a:rPr>
              <a:t>mmol</a:t>
            </a:r>
            <a:r>
              <a:rPr lang="sv-SE" b="1" dirty="0">
                <a:solidFill>
                  <a:schemeClr val="tx1"/>
                </a:solidFill>
              </a:rPr>
              <a:t> K</a:t>
            </a:r>
            <a:r>
              <a:rPr lang="sv-SE" b="1" baseline="30000" dirty="0">
                <a:solidFill>
                  <a:schemeClr val="tx1"/>
                </a:solidFill>
              </a:rPr>
              <a:t>+ </a:t>
            </a:r>
            <a:r>
              <a:rPr lang="sv-SE" b="1" dirty="0">
                <a:solidFill>
                  <a:schemeClr val="tx1"/>
                </a:solidFill>
              </a:rPr>
              <a:t>per liter</a:t>
            </a:r>
          </a:p>
          <a:p>
            <a:pPr algn="ctr"/>
            <a:r>
              <a:rPr lang="sv-SE" sz="1400" dirty="0">
                <a:solidFill>
                  <a:schemeClr val="tx1"/>
                </a:solidFill>
              </a:rPr>
              <a:t>(I andra hand 5% glukos med 120 </a:t>
            </a:r>
            <a:r>
              <a:rPr lang="sv-SE" sz="1400" dirty="0" err="1">
                <a:solidFill>
                  <a:schemeClr val="tx1"/>
                </a:solidFill>
              </a:rPr>
              <a:t>mmol</a:t>
            </a:r>
            <a:r>
              <a:rPr lang="sv-SE" sz="1400" dirty="0">
                <a:solidFill>
                  <a:schemeClr val="tx1"/>
                </a:solidFill>
              </a:rPr>
              <a:t> Na</a:t>
            </a:r>
            <a:r>
              <a:rPr lang="sv-SE" sz="1400" baseline="30000" dirty="0">
                <a:solidFill>
                  <a:schemeClr val="tx1"/>
                </a:solidFill>
              </a:rPr>
              <a:t>+</a:t>
            </a:r>
            <a:r>
              <a:rPr lang="sv-SE" sz="1400" dirty="0">
                <a:solidFill>
                  <a:schemeClr val="tx1"/>
                </a:solidFill>
              </a:rPr>
              <a:t> och 30 </a:t>
            </a:r>
            <a:r>
              <a:rPr lang="sv-SE" sz="1400" dirty="0" err="1">
                <a:solidFill>
                  <a:schemeClr val="tx1"/>
                </a:solidFill>
              </a:rPr>
              <a:t>mmol</a:t>
            </a:r>
            <a:r>
              <a:rPr lang="sv-SE" sz="1400" dirty="0">
                <a:solidFill>
                  <a:schemeClr val="tx1"/>
                </a:solidFill>
              </a:rPr>
              <a:t> K</a:t>
            </a:r>
            <a:r>
              <a:rPr lang="sv-SE" sz="1400" baseline="30000" dirty="0">
                <a:solidFill>
                  <a:schemeClr val="tx1"/>
                </a:solidFill>
              </a:rPr>
              <a:t>+)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Provtagning Na K glukos 4-8 </a:t>
            </a:r>
            <a:r>
              <a:rPr lang="sv-SE" dirty="0" err="1">
                <a:solidFill>
                  <a:schemeClr val="tx1"/>
                </a:solidFill>
              </a:rPr>
              <a:t>tim</a:t>
            </a:r>
            <a:r>
              <a:rPr lang="sv-SE" dirty="0">
                <a:solidFill>
                  <a:schemeClr val="tx1"/>
                </a:solidFill>
              </a:rPr>
              <a:t> efter start </a:t>
            </a:r>
          </a:p>
          <a:p>
            <a:pPr algn="ctr"/>
            <a:r>
              <a:rPr lang="sv-SE" dirty="0">
                <a:solidFill>
                  <a:schemeClr val="tx1"/>
                </a:solidFill>
              </a:rPr>
              <a:t>och minst dygnsvis. Vikt dagligen.</a:t>
            </a:r>
          </a:p>
        </p:txBody>
      </p:sp>
      <p:sp>
        <p:nvSpPr>
          <p:cNvPr id="21" name="textruta 20">
            <a:extLst>
              <a:ext uri="{FF2B5EF4-FFF2-40B4-BE49-F238E27FC236}">
                <a16:creationId xmlns:a16="http://schemas.microsoft.com/office/drawing/2014/main" id="{11C1DFE0-A7B9-5C40-85F3-7A7D186F6F6F}"/>
              </a:ext>
            </a:extLst>
          </p:cNvPr>
          <p:cNvSpPr txBox="1"/>
          <p:nvPr/>
        </p:nvSpPr>
        <p:spPr>
          <a:xfrm>
            <a:off x="1764671" y="5652667"/>
            <a:ext cx="4890641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  <a:p>
            <a:r>
              <a:rPr lang="sv-SE" sz="1100" dirty="0"/>
              <a:t>Ref Läkemedelsverket </a:t>
            </a:r>
            <a:r>
              <a:rPr lang="sv-SE" sz="1100" dirty="0" err="1"/>
              <a:t>behandlingsrek</a:t>
            </a:r>
            <a:r>
              <a:rPr lang="sv-SE" sz="1100" dirty="0"/>
              <a:t> Intravenös vätskebehandling till barn </a:t>
            </a:r>
          </a:p>
          <a:p>
            <a:r>
              <a:rPr lang="sv-SE" sz="1100" dirty="0"/>
              <a:t>Juni 2018 </a:t>
            </a:r>
          </a:p>
          <a:p>
            <a:r>
              <a:rPr lang="sv-SE" sz="1100" dirty="0">
                <a:hlinkClick r:id="rId2"/>
              </a:rPr>
              <a:t>www.lakemedelsverket.se</a:t>
            </a:r>
            <a:r>
              <a:rPr lang="sv-SE" sz="1100" dirty="0"/>
              <a:t> 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D643C39D-93E9-4D4C-B59B-2D4E4E7FF7F0}"/>
              </a:ext>
            </a:extLst>
          </p:cNvPr>
          <p:cNvSpPr txBox="1"/>
          <p:nvPr/>
        </p:nvSpPr>
        <p:spPr>
          <a:xfrm>
            <a:off x="1565329" y="2472036"/>
            <a:ext cx="52757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Hjärt- och njursjuka barn kan behöva lägre Natrium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Vid risk för SIADH – reducera angiven volym i tabellen till 50-80% av den angivna.</a:t>
            </a: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83980FB5-4117-5443-B952-DF1E9B8C57AD}"/>
              </a:ext>
            </a:extLst>
          </p:cNvPr>
          <p:cNvSpPr/>
          <p:nvPr/>
        </p:nvSpPr>
        <p:spPr>
          <a:xfrm>
            <a:off x="1565329" y="3475683"/>
            <a:ext cx="3633204" cy="209666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sv-SE" sz="1600" b="1" dirty="0">
                <a:solidFill>
                  <a:schemeClr val="tx1"/>
                </a:solidFill>
              </a:rPr>
              <a:t>Tänk </a:t>
            </a:r>
            <a:r>
              <a:rPr lang="sv-SE" sz="1600" b="1">
                <a:solidFill>
                  <a:schemeClr val="tx1"/>
                </a:solidFill>
              </a:rPr>
              <a:t>på SIADH:</a:t>
            </a:r>
            <a:endParaRPr lang="sv-SE" sz="1600" b="1" dirty="0">
              <a:solidFill>
                <a:schemeClr val="tx1"/>
              </a:solidFill>
            </a:endParaRPr>
          </a:p>
          <a:p>
            <a:pPr algn="ctr"/>
            <a:endParaRPr lang="sv-SE" sz="110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/>
                </a:solidFill>
              </a:rPr>
              <a:t>Postoperativt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/>
                </a:solidFill>
              </a:rPr>
              <a:t>CNS-sjukdom (meningit, </a:t>
            </a:r>
            <a:r>
              <a:rPr lang="sv-SE" sz="1100" dirty="0" err="1">
                <a:solidFill>
                  <a:schemeClr val="tx1"/>
                </a:solidFill>
              </a:rPr>
              <a:t>encephalit</a:t>
            </a:r>
            <a:r>
              <a:rPr lang="sv-SE" sz="1100" dirty="0">
                <a:solidFill>
                  <a:schemeClr val="tx1"/>
                </a:solidFill>
              </a:rPr>
              <a:t>, tumör, skalltrauma)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/>
                </a:solidFill>
              </a:rPr>
              <a:t>Lungsjukdom (pneumoni, </a:t>
            </a:r>
            <a:r>
              <a:rPr lang="sv-SE" sz="1100" dirty="0" err="1">
                <a:solidFill>
                  <a:schemeClr val="tx1"/>
                </a:solidFill>
              </a:rPr>
              <a:t>bronchiolit</a:t>
            </a:r>
            <a:r>
              <a:rPr lang="sv-SE" sz="1100" dirty="0">
                <a:solidFill>
                  <a:schemeClr val="tx1"/>
                </a:solidFill>
              </a:rPr>
              <a:t>, astma)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v-SE" sz="1100" dirty="0">
                <a:solidFill>
                  <a:schemeClr val="tx1"/>
                </a:solidFill>
              </a:rPr>
              <a:t>Läkemedel (ex SSRI, </a:t>
            </a:r>
            <a:r>
              <a:rPr lang="sv-SE" sz="1100" dirty="0" err="1">
                <a:solidFill>
                  <a:schemeClr val="tx1"/>
                </a:solidFill>
              </a:rPr>
              <a:t>oxcarbamazepin</a:t>
            </a:r>
            <a:r>
              <a:rPr lang="sv-SE" sz="1100" dirty="0">
                <a:solidFill>
                  <a:schemeClr val="tx1"/>
                </a:solidFill>
              </a:rPr>
              <a:t>, opiater, cytostatika)</a:t>
            </a:r>
          </a:p>
          <a:p>
            <a:pPr algn="ctr"/>
            <a:endParaRPr lang="sv-SE" sz="1100" dirty="0">
              <a:solidFill>
                <a:schemeClr val="tx1"/>
              </a:solidFill>
            </a:endParaRPr>
          </a:p>
        </p:txBody>
      </p:sp>
      <p:graphicFrame>
        <p:nvGraphicFramePr>
          <p:cNvPr id="28" name="Platshållare för innehåll 3">
            <a:extLst>
              <a:ext uri="{FF2B5EF4-FFF2-40B4-BE49-F238E27FC236}">
                <a16:creationId xmlns:a16="http://schemas.microsoft.com/office/drawing/2014/main" id="{06CC1BF3-07D8-B348-8E3E-9BB3EB5B7ADB}"/>
              </a:ext>
            </a:extLst>
          </p:cNvPr>
          <p:cNvGraphicFramePr>
            <a:graphicFrameLocks/>
          </p:cNvGraphicFramePr>
          <p:nvPr/>
        </p:nvGraphicFramePr>
        <p:xfrm>
          <a:off x="6841066" y="995099"/>
          <a:ext cx="3612750" cy="5852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73836">
                  <a:extLst>
                    <a:ext uri="{9D8B030D-6E8A-4147-A177-3AD203B41FA5}">
                      <a16:colId xmlns:a16="http://schemas.microsoft.com/office/drawing/2014/main" val="1505751140"/>
                    </a:ext>
                  </a:extLst>
                </a:gridCol>
                <a:gridCol w="1519457">
                  <a:extLst>
                    <a:ext uri="{9D8B030D-6E8A-4147-A177-3AD203B41FA5}">
                      <a16:colId xmlns:a16="http://schemas.microsoft.com/office/drawing/2014/main" val="1344632009"/>
                    </a:ext>
                  </a:extLst>
                </a:gridCol>
                <a:gridCol w="1519457">
                  <a:extLst>
                    <a:ext uri="{9D8B030D-6E8A-4147-A177-3AD203B41FA5}">
                      <a16:colId xmlns:a16="http://schemas.microsoft.com/office/drawing/2014/main" val="1665476963"/>
                    </a:ext>
                  </a:extLst>
                </a:gridCol>
              </a:tblGrid>
              <a:tr h="607830"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Vikt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Dygnsmängd </a:t>
                      </a:r>
                    </a:p>
                    <a:p>
                      <a:pPr algn="ctr"/>
                      <a:r>
                        <a:rPr lang="sv-SE" dirty="0"/>
                        <a:t>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dirty="0"/>
                        <a:t>Ml/</a:t>
                      </a:r>
                      <a:r>
                        <a:rPr lang="sv-SE" dirty="0" err="1"/>
                        <a:t>tim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0604878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396823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8055353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473707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1457442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4122273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1000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2561729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46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9394472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277519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1300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5096909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1400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977623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1500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499490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1600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570500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1700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374263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1800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8915523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1900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286109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760067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2100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191881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2200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985118"/>
                  </a:ext>
                </a:extLst>
              </a:tr>
              <a:tr h="260499"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65-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2300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200" dirty="0"/>
                        <a:t>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849759"/>
                  </a:ext>
                </a:extLst>
              </a:tr>
            </a:tbl>
          </a:graphicData>
        </a:graphic>
      </p:graphicFrame>
      <p:sp>
        <p:nvSpPr>
          <p:cNvPr id="30" name="textruta 29">
            <a:extLst>
              <a:ext uri="{FF2B5EF4-FFF2-40B4-BE49-F238E27FC236}">
                <a16:creationId xmlns:a16="http://schemas.microsoft.com/office/drawing/2014/main" id="{40A71A6D-6171-0C40-BBC3-4FFE6E4D697C}"/>
              </a:ext>
            </a:extLst>
          </p:cNvPr>
          <p:cNvSpPr txBox="1"/>
          <p:nvPr/>
        </p:nvSpPr>
        <p:spPr>
          <a:xfrm>
            <a:off x="1764671" y="6585649"/>
            <a:ext cx="445202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/>
              <a:t>Lapplands Barnklinik aug 2018 Åke Stenberg, Godkänt Per Friskopp  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26768AF7-460F-2E44-AE8A-6055B38794B3}"/>
              </a:ext>
            </a:extLst>
          </p:cNvPr>
          <p:cNvSpPr txBox="1"/>
          <p:nvPr/>
        </p:nvSpPr>
        <p:spPr>
          <a:xfrm>
            <a:off x="9440562" y="1275217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311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096E5D33-4339-0D4F-89E0-473F2F8E8CB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1048" y="237067"/>
            <a:ext cx="8409351" cy="6388500"/>
          </a:xfr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6AF1440F-B496-EA42-9189-6B92AE10170D}"/>
              </a:ext>
            </a:extLst>
          </p:cNvPr>
          <p:cNvSpPr txBox="1"/>
          <p:nvPr/>
        </p:nvSpPr>
        <p:spPr>
          <a:xfrm>
            <a:off x="1202834" y="6443758"/>
            <a:ext cx="526547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900" dirty="0"/>
              <a:t>Ref Läkemedelsverket </a:t>
            </a:r>
            <a:r>
              <a:rPr lang="sv-SE" sz="900" dirty="0" err="1"/>
              <a:t>behandlingsrek</a:t>
            </a:r>
            <a:r>
              <a:rPr lang="sv-SE" sz="900" dirty="0"/>
              <a:t> Intravenös vätskebehandling till barn Juni 2018 </a:t>
            </a:r>
          </a:p>
        </p:txBody>
      </p:sp>
    </p:spTree>
    <p:extLst>
      <p:ext uri="{BB962C8B-B14F-4D97-AF65-F5344CB8AC3E}">
        <p14:creationId xmlns:p14="http://schemas.microsoft.com/office/powerpoint/2010/main" val="496895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837742-3303-12A7-5C72-7D6D4823D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Rutinmässig provtagning och viktkontroll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04B95FC-09BC-BDB8-21AA-D26268763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15899" cy="4351338"/>
          </a:xfrm>
        </p:spPr>
        <p:txBody>
          <a:bodyPr>
            <a:normAutofit/>
          </a:bodyPr>
          <a:lstStyle/>
          <a:p>
            <a:r>
              <a:rPr lang="sv-SE" sz="1700" dirty="0"/>
              <a:t>Rutinmässig provtagning vid intravenös vätskebehandling tas av sjuksköterska enligt nedan om det inte uttryckligen ordinerats på annat sätt. Om avvikande värden skall läkare kontaktas.</a:t>
            </a:r>
          </a:p>
          <a:p>
            <a:r>
              <a:rPr lang="sv-SE" sz="1400" dirty="0"/>
              <a:t>Inför behandling skall vikt samt </a:t>
            </a:r>
            <a:r>
              <a:rPr lang="sv-SE" sz="1400" dirty="0" err="1"/>
              <a:t>blodgas</a:t>
            </a:r>
            <a:r>
              <a:rPr lang="sv-SE" sz="1400" dirty="0"/>
              <a:t> (</a:t>
            </a:r>
            <a:r>
              <a:rPr lang="sv-SE" sz="1400" dirty="0" err="1"/>
              <a:t>inkl</a:t>
            </a:r>
            <a:r>
              <a:rPr lang="sv-SE" sz="1400" dirty="0"/>
              <a:t> glukos, Hb, Na, K) ha kontrollerats</a:t>
            </a:r>
          </a:p>
          <a:p>
            <a:r>
              <a:rPr lang="sv-SE" sz="1400" dirty="0"/>
              <a:t>Vid snabb uppvätskning på fyra timmar skall </a:t>
            </a:r>
            <a:r>
              <a:rPr lang="sv-SE" sz="1400" dirty="0" err="1"/>
              <a:t>blodgas</a:t>
            </a:r>
            <a:r>
              <a:rPr lang="sv-SE" sz="1400" dirty="0"/>
              <a:t> (</a:t>
            </a:r>
            <a:r>
              <a:rPr lang="sv-SE" sz="1400" dirty="0" err="1"/>
              <a:t>inkl</a:t>
            </a:r>
            <a:r>
              <a:rPr lang="sv-SE" sz="1400" dirty="0"/>
              <a:t> glukos, Hb, Na, K) kontrolleras efter fyra timmar</a:t>
            </a:r>
          </a:p>
          <a:p>
            <a:r>
              <a:rPr lang="sv-SE" sz="1400" dirty="0"/>
              <a:t>Vid underhållsbehandling eller långsam uppvätskning skall </a:t>
            </a:r>
            <a:r>
              <a:rPr lang="sv-SE" sz="1400" dirty="0" err="1"/>
              <a:t>blodgas</a:t>
            </a:r>
            <a:r>
              <a:rPr lang="sv-SE" sz="1400" dirty="0"/>
              <a:t> kontrolleras efter 4-8 timmar. Provtagningstidpunkt kan väljas utifrån vad som är praktiskt för verksamheten. Försök om möjligt undvika att provet tas </a:t>
            </a:r>
            <a:r>
              <a:rPr lang="sv-SE" sz="1400" dirty="0" err="1"/>
              <a:t>kl</a:t>
            </a:r>
            <a:r>
              <a:rPr lang="sv-SE" sz="1400" dirty="0"/>
              <a:t> 00-07.</a:t>
            </a:r>
          </a:p>
          <a:p>
            <a:r>
              <a:rPr lang="sv-SE" sz="1400" dirty="0"/>
              <a:t>Efter första provtagning kontroll av vikt samt </a:t>
            </a:r>
            <a:r>
              <a:rPr lang="sv-SE" sz="1400" dirty="0" err="1"/>
              <a:t>blodgas</a:t>
            </a:r>
            <a:r>
              <a:rPr lang="sv-SE" sz="1400" dirty="0"/>
              <a:t> (</a:t>
            </a:r>
            <a:r>
              <a:rPr lang="sv-SE" sz="1400" dirty="0" err="1"/>
              <a:t>inkl</a:t>
            </a:r>
            <a:r>
              <a:rPr lang="sv-SE" sz="1400" dirty="0"/>
              <a:t> glukos, Hb, Na, K) dagligen.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44466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p:Policy xmlns:p="office.server.policy" id="" local="true">
  <p:Name>Vårdrutiner</p:Name>
  <p:Description/>
  <p:Statement/>
  <p:PolicyItems>
    <p:PolicyItem featureId="Microsoft.Office.RecordsManagement.PolicyFeatures.Expiration" staticId="0x010100D7963E0E5B7A40E5AEA07389401D709F008BAD709383F64329B7C6C965A1F44751|79996835" UniqueId="8c4500ed-2d2d-4577-be96-a9dfce0a7825">
      <p:Name>Bevarande</p:Name>
      <p:Description>Automatisk schemaläggning av innehåll som ska bearbetas, och utföra en bevarandeåtgärd på innehåll som har nått sitt förfallodatum.</p:Description>
      <p:CustomData>
        <Schedules nextStageId="3" default="true">
          <Schedule type="Default">
            <stages>
              <data stageId="1" recur="true" offset="36" unit="months">
                <formula id="Microsoft.Office.RecordsManagement.PolicyFeatures.Expiration.Formula.BuiltIn">
                  <number>0</number>
                  <property>NLLThinningTime</property>
                  <propertyid>2793489f-7251-475b-a975-480031914936</propertyid>
                  <period>months</period>
                </formula>
                <action type="workflow" id="906ce11c-9453-4b83-9a54-b7d49d1aef3f"/>
              </data>
              <data stageId="2">
                <formula id="Microsoft.Office.RecordsManagement.PolicyFeatures.Expiration.Formula.BuiltIn">
                  <number>1</number>
                  <property>NLLThinningTime</property>
                  <propertyid>2793489f-7251-475b-a975-480031914936</propertyid>
                  <period>months</period>
                </formula>
                <action type="action" id="Microsoft.Office.RecordsManagement.PolicyFeatures.Expiration.Action.MoveToRecycleBin"/>
              </data>
            </stages>
          </Schedule>
        </Schedules>
      </p:CustomData>
    </p:PolicyItem>
  </p:PolicyItems>
</p:Policy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LLDiarienummer xmlns="http://schemas.microsoft.com/sharepoint/v3" xsi:nil="true"/>
    <NLLApprovedByQuickPart xmlns="http://schemas.microsoft.com/sharepoint/v3">Per Friskopp</NLLApprovedByQuickPart>
    <VersionComment xmlns="http://schemas.microsoft.com/sharepoint/v3" xsi:nil="true"/>
    <Specialty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30100,Barn- och ungdomsmedicin</TermName>
          <TermId xmlns="http://schemas.microsoft.com/office/infopath/2007/PartnerControls">bafe24f9-bf66-435f-8ad8-adce1c98d3e5</TermId>
        </TermInfo>
        <TermInfo xmlns="http://schemas.microsoft.com/office/infopath/2007/PartnerControls">
          <TermName xmlns="http://schemas.microsoft.com/office/infopath/2007/PartnerControls">30000,Barnmedicinska specialiteter</TermName>
          <TermId xmlns="http://schemas.microsoft.com/office/infopath/2007/PartnerControls">8ea152bd-0008-48c8-9021-aa9bc7036222</TermId>
        </TermInfo>
      </Terms>
    </SpecialtyTaxHTField0>
    <NLLInformationclass xmlns="http://schemas.microsoft.com/sharepoint/v3">Publik</NLLInformationclass>
    <VISResponsible xmlns="http://schemas.microsoft.com/sharepoint/v3">
      <UserInfo>
        <DisplayName>Per Friskopp</DisplayName>
        <AccountId>298</AccountId>
        <AccountType/>
      </UserInfo>
    </VISResponsible>
    <AnsvarigQuickpart xmlns="http://schemas.microsoft.com/sharepoint/v3">Per Friskopp</AnsvarigQuickpart>
    <NLLPublished xmlns="http://schemas.microsoft.com/sharepoint/v3" xsi:nil="true"/>
    <NLLStakeholder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Barnsjukvård länsklinik</TermName>
          <TermId xmlns="http://schemas.microsoft.com/office/infopath/2007/PartnerControls">0466963c-cebf-4fcc-b8a6-f9c4115385f2</TermId>
        </TermInfo>
      </Terms>
    </NLLStakeholderTaxHTField0>
    <NLLDecisionLevelManaged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Verksamheten</TermName>
          <TermId xmlns="http://schemas.microsoft.com/office/infopath/2007/PartnerControls">5bf8bf89-d192-488c-9c8f-5432abb5fd72</TermId>
        </TermInfo>
      </Terms>
    </NLLDecisionLevelManagedTaxHTField0>
    <NLLPTCProcessLeader xmlns="http://schemas.microsoft.com/sharepoint/v3">
      <UserInfo>
        <DisplayName>Caisa Wikman</DisplayName>
        <AccountId>796</AccountId>
        <AccountType/>
      </UserInfo>
    </NLLPTCProcessLeader>
    <NLLInformationCollectionTaxHTField0 xmlns="http://schemas.microsoft.com/sharepoint/v3">
      <Terms xmlns="http://schemas.microsoft.com/office/infopath/2007/PartnerControls"/>
    </NLLInformationCollectionTaxHTField0>
    <VIS_DocumentId xmlns="http://schemas.microsoft.com/sharepoint/v3">
      <Url>https://samarbeta.nll.se/producentplats/vard/_layouts/15/DocIdRedir.aspx?ID=VARD-5-7802</Url>
      <Description>VARD-5-7802</Description>
    </VIS_DocumentId>
    <NLLPublishDateQuickpart xmlns="http://schemas.microsoft.com/sharepoint/v3">2024-02-05</NLLPublishDateQuickpart>
    <NLLApprovedBy xmlns="http://schemas.microsoft.com/sharepoint/v3">
      <UserInfo>
        <DisplayName>Per Friskopp</DisplayName>
        <AccountId>298</AccountId>
        <AccountType/>
      </UserInfo>
    </NLLApprovedBy>
    <ICD10Cod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E86,Minskad vätskevolym</TermName>
          <TermId xmlns="http://schemas.microsoft.com/office/infopath/2007/PartnerControls">16d8f057-1241-4e61-a75e-82d7dfdeb1b5</TermId>
        </TermInfo>
      </Terms>
    </ICD10CodeTaxHTField0>
    <NLLThinningTime xmlns="http://schemas.microsoft.com/sharepoint/v3">2027-02-04T23:00:00+00:00</NLLThinningTime>
    <NLLPublishingstatus xmlns="http://schemas.microsoft.com/sharepoint/v3">Publicerad</NLLPublishingstatus>
    <NLLProducerPlace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Vård</TermName>
          <TermId xmlns="http://schemas.microsoft.com/office/infopath/2007/PartnerControls">6e4b0e66-0465-47f1-8976-dbae0c59dee7</TermId>
        </TermInfo>
      </Terms>
    </NLLProducerPlaceTaxHTField0>
    <NLLPublishDate xmlns="http://schemas.microsoft.com/sharepoint/v3">2024-02-04T23:00:00+00:00</NLLPublishDate>
    <NLLDocumentTypeTaxHTField0 xmlns="http://schemas.microsoft.com/sharepoint/v3">
      <Terms xmlns="http://schemas.microsoft.com/office/infopath/2007/PartnerControls">
        <TermInfo xmlns="http://schemas.microsoft.com/office/infopath/2007/PartnerControls">
          <TermName>Vårdrutin</TermName>
          <TermId>5e80d679-3829-49d3-8729-f62ef5bf91c8</TermId>
        </TermInfo>
      </Terms>
    </NLLDocumentTypeTaxHTField0>
    <NLLApprovalDate xmlns="http://schemas.microsoft.com/sharepoint/v3">2024-02-04T23:00:00+00:00</NLLApprovalDate>
    <DocumentStatus xmlns="http://schemas.microsoft.com/sharepoint/v3">
      <Url>https://samarbeta.nll.se/producentplats/vard/_layouts/15/wrkstat.aspx?List=a6f30aed-707c-42c0-9a16-431c7bcb6e0a&amp;WorkflowInstanceName=83fefd57-d05a-4dfc-bc35-bc85e71b22bd</Url>
      <Description>Godkänd och publicerad</Description>
    </DocumentStatus>
    <NLLPTCVISEditor xmlns="http://schemas.microsoft.com/sharepoint/v3">
      <UserInfo>
        <DisplayName>Annelie Olofsson</DisplayName>
        <AccountId>482</AccountId>
        <AccountType/>
      </UserInfo>
    </NLLPTCVISEditor>
    <ReferencesTaxHTField0 xmlns="http://schemas.microsoft.com/sharepoint/v3">
      <Terms xmlns="http://schemas.microsoft.com/office/infopath/2007/PartnerControls"/>
    </ReferencesTaxHTField0>
    <NLLPTCProcessTeam xmlns="http://schemas.microsoft.com/sharepoint/v3">
      <UserInfo>
        <DisplayName>Caisa Wikman</DisplayName>
        <AccountId>796</AccountId>
        <AccountType/>
      </UserInfo>
    </NLLPTCProcessTeam>
    <prdProcessTaxHTField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Akut pediatrik</TermName>
          <TermId xmlns="http://schemas.microsoft.com/office/infopath/2007/PartnerControls">e091c78b-dfac-4d93-b3d5-38cd09b87a0c</TermId>
        </TermInfo>
        <TermInfo xmlns="http://schemas.microsoft.com/office/infopath/2007/PartnerControls">
          <TermName xmlns="http://schemas.microsoft.com/office/infopath/2007/PartnerControls">Hantera läkemedel</TermName>
          <TermId xmlns="http://schemas.microsoft.com/office/infopath/2007/PartnerControls">e5310856-89fe-4199-b4ac-fed5d4a2a281</TermId>
        </TermInfo>
      </Terms>
    </prdProcessTaxHTField0>
    <NLLVersion xmlns="http://schemas.microsoft.com/sharepoint/v3">7.0</NLLVersion>
    <NLLLockWorkflows xmlns="http://schemas.microsoft.com/sharepoint/v3">false</NLLLockWorkflows>
    <NLLModifiedBy xmlns="http://schemas.microsoft.com/sharepoint/v3">Per Friskopp</NLLModifiedBy>
    <NLLDocumentIDValue xmlns="http://schemas.microsoft.com/sharepoint/v3">VARD-5-7802</NLLDocumentIDValue>
    <TaxKeywordTaxHTField xmlns="2308f903-5fa4-4c78-8662-0a0265e1cd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i.v. vätska</TermName>
          <TermId xmlns="http://schemas.microsoft.com/office/infopath/2007/PartnerControls">b492d2bb-ae2b-4b22-b316-d286152d73cb</TermId>
        </TermInfo>
        <TermInfo xmlns="http://schemas.microsoft.com/office/infopath/2007/PartnerControls">
          <TermName xmlns="http://schemas.microsoft.com/office/infopath/2007/PartnerControls">rehydrering</TermName>
          <TermId xmlns="http://schemas.microsoft.com/office/infopath/2007/PartnerControls">791e558a-7d5a-451c-8f00-cd34af964b34</TermId>
        </TermInfo>
        <TermInfo xmlns="http://schemas.microsoft.com/office/infopath/2007/PartnerControls">
          <TermName xmlns="http://schemas.microsoft.com/office/infopath/2007/PartnerControls">LBK</TermName>
          <TermId xmlns="http://schemas.microsoft.com/office/infopath/2007/PartnerControls">04a91dd6-56e5-43cf-8e10-069283591eed</TermId>
        </TermInfo>
        <TermInfo xmlns="http://schemas.microsoft.com/office/infopath/2007/PartnerControls">
          <TermName xmlns="http://schemas.microsoft.com/office/infopath/2007/PartnerControls">dehydrering</TermName>
          <TermId xmlns="http://schemas.microsoft.com/office/infopath/2007/PartnerControls">44f22c06-038d-4ae2-9db3-84ebd88d26f9</TermId>
        </TermInfo>
        <TermInfo xmlns="http://schemas.microsoft.com/office/infopath/2007/PartnerControls">
          <TermName xmlns="http://schemas.microsoft.com/office/infopath/2007/PartnerControls">mediumlista</TermName>
          <TermId xmlns="http://schemas.microsoft.com/office/infopath/2007/PartnerControls">632b797b-9450-432e-b93b-368d198c033b</TermId>
        </TermInfo>
        <TermInfo xmlns="http://schemas.microsoft.com/office/infopath/2007/PartnerControls">
          <TermName xmlns="http://schemas.microsoft.com/office/infopath/2007/PartnerControls">uppvätskning</TermName>
          <TermId xmlns="http://schemas.microsoft.com/office/infopath/2007/PartnerControls">b5c7c18a-4538-4c90-925f-32c496caf894</TermId>
        </TermInfo>
      </Terms>
    </TaxKeywordTaxHTField>
    <TaxCatchAll xmlns="2308f903-5fa4-4c78-8662-0a0265e1cd53">
      <Value>13399</Value>
      <Value>10284</Value>
      <Value>9364</Value>
      <Value>10485</Value>
      <Value>5895</Value>
      <Value>13398</Value>
      <Value>6718</Value>
      <Value>6717</Value>
      <Value>13397</Value>
      <Value>13396</Value>
      <Value>9188</Value>
      <Value>10460</Value>
      <Value>5897</Value>
      <Value>9552</Value>
      <Value>9656</Value>
    </TaxCatchAll>
    <_dlc_DocId xmlns="2308f903-5fa4-4c78-8662-0a0265e1cd53">VARD-5-7802</_dlc_DocId>
    <_dlc_DocIdUrl xmlns="2308f903-5fa4-4c78-8662-0a0265e1cd53">
      <Url>http://spportal.extvis.local/process/vard/_layouts/15/DocIdRedir.aspx?ID=VARD-5-7802</Url>
      <Description>VARD-5-7802</Description>
    </_dlc_DocIdUrl>
    <_dlc_DocIdPersistId xmlns="2308f903-5fa4-4c78-8662-0a0265e1cd53">true</_dlc_DocIdPersistId>
    <_dlc_ExpireDate xmlns="http://schemas.microsoft.com/sharepoint/v3">2027-03-04T23:00:00+00:00</_dlc_ExpireDate>
    <_dlc_ExpireDateSaved xmlns="http://schemas.microsoft.com/sharepoint/v3" xsi:nil="true"/>
    <_dlc_Exempt xmlns="http://schemas.microsoft.com/sharepoint/v3">false</_dlc_Exempt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unskapsunderlag ICD10" ma:contentTypeID="0x010100D7963E0E5B7A40E5AEA07389401D709F008BAD709383F64329B7C6C965A1F4475101010400FA360C2688F4334C8E44B7F78CDEABF4" ma:contentTypeVersion="351" ma:contentTypeDescription="" ma:contentTypeScope="" ma:versionID="b08e5ae9c56269bba08aa9df90f2ef5a">
  <xsd:schema xmlns:xsd="http://www.w3.org/2001/XMLSchema" xmlns:xs="http://www.w3.org/2001/XMLSchema" xmlns:p="http://schemas.microsoft.com/office/2006/metadata/properties" xmlns:ns1="http://schemas.microsoft.com/sharepoint/v3" xmlns:ns2="2308f903-5fa4-4c78-8662-0a0265e1cd53" targetNamespace="http://schemas.microsoft.com/office/2006/metadata/properties" ma:root="true" ma:fieldsID="15f273f4ee461adc462e706326b640ee" ns1:_="" ns2:_="">
    <xsd:import namespace="http://schemas.microsoft.com/sharepoint/v3"/>
    <xsd:import namespace="2308f903-5fa4-4c78-8662-0a0265e1cd5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VIS_DocumentId" minOccurs="0"/>
                <xsd:element ref="ns1:NLLStakeholderTaxHTField0" minOccurs="0"/>
                <xsd:element ref="ns2:TaxKeywordTaxHTField" minOccurs="0"/>
                <xsd:element ref="ns1:NLLPublishingstatus" minOccurs="0"/>
                <xsd:element ref="ns1:DocumentStatus" minOccurs="0"/>
                <xsd:element ref="ns1:NLLDiarienummer" minOccurs="0"/>
                <xsd:element ref="ns1:NLLInformationclass"/>
                <xsd:element ref="ns1:prdProcessTaxHTField0" minOccurs="0"/>
                <xsd:element ref="ns1:NLLThinningTime" minOccurs="0"/>
                <xsd:element ref="ns1:VISResponsible"/>
                <xsd:element ref="ns1:NLLDocumentTypeTaxHTField0" minOccurs="0"/>
                <xsd:element ref="ns1:AnsvarigQuickpart" minOccurs="0"/>
                <xsd:element ref="ns1:NLLVersion" minOccurs="0"/>
                <xsd:element ref="ns1:NLLModifiedBy" minOccurs="0"/>
                <xsd:element ref="ns1:NLLDocumentIDValue" minOccurs="0"/>
                <xsd:element ref="ns1:NLLApprovedBy" minOccurs="0"/>
                <xsd:element ref="ns1:NLLApprovalDate" minOccurs="0"/>
                <xsd:element ref="ns1:SpecialtyTaxHTField0" minOccurs="0"/>
                <xsd:element ref="ns1:ReferencesTaxHTField0" minOccurs="0"/>
                <xsd:element ref="ns1:NLLPTCProcessLeader" minOccurs="0"/>
                <xsd:element ref="ns1:NLLPTCVISEditor" minOccurs="0"/>
                <xsd:element ref="ns1:NLLPTCProcessTeam" minOccurs="0"/>
                <xsd:element ref="ns1:ICD10CodeTaxHTField0" minOccurs="0"/>
                <xsd:element ref="ns1:_dlc_Exempt" minOccurs="0"/>
                <xsd:element ref="ns1:_dlc_ExpireDateSaved" minOccurs="0"/>
                <xsd:element ref="ns1:_dlc_ExpireDate" minOccurs="0"/>
                <xsd:element ref="ns1:NLLApprovedByQuickPart" minOccurs="0"/>
                <xsd:element ref="ns1:NLLPublishDate" minOccurs="0"/>
                <xsd:element ref="ns1:NLLInformationCollectionTaxHTField0" minOccurs="0"/>
                <xsd:element ref="ns2:TaxCatchAll" minOccurs="0"/>
                <xsd:element ref="ns2:TaxCatchAllLabel" minOccurs="0"/>
                <xsd:element ref="ns1:NLLProducerPlaceTaxHTField0" minOccurs="0"/>
                <xsd:element ref="ns1:NLLDecisionLevelManagedTaxHTField0" minOccurs="0"/>
                <xsd:element ref="ns1:VersionComment" minOccurs="0"/>
                <xsd:element ref="ns1:NLLPublishDateQuickpart" minOccurs="0"/>
                <xsd:element ref="ns1:NLLLockWorkflows" minOccurs="0"/>
                <xsd:element ref="ns1:NLLPublish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VIS_DocumentId" ma:index="12" nillable="true" ma:displayName="Producentplats ID" ma:hidden="true" ma:internalName="VIS_DocumentId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LLStakeholderTaxHTField0" ma:index="13" nillable="true" ma:taxonomy="true" ma:internalName="NLLStakeholderTaxHTField0" ma:taxonomyFieldName="NLLStakeholder" ma:displayName="Gäller för verksamhet" ma:fieldId="{fc9b4796-81cc-4809-b89e-b480826c68b7}" ma:taxonomyMulti="true" ma:sspId="39d54842-4abd-4019-b0bf-19e71d696155" ma:termSetId="012a677c-9277-4d4c-83ea-a9768cc2772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ublishingstatus" ma:index="16" nillable="true" ma:displayName="Publiceringsstatus" ma:hidden="true" ma:internalName="NLLPublishingstatus" ma:readOnly="false">
      <xsd:simpleType>
        <xsd:restriction base="dms:Choice">
          <xsd:enumeration value="Ej Publicerad"/>
          <xsd:enumeration value="Publicerad"/>
          <xsd:enumeration value="Avpublicerad"/>
          <xsd:enumeration value="Revidering krävs"/>
          <xsd:enumeration value="Revideras"/>
        </xsd:restriction>
      </xsd:simpleType>
    </xsd:element>
    <xsd:element name="DocumentStatus" ma:index="17" nillable="true" ma:displayName="Dokumentstatus" ma:hidden="true" ma:internalName="Dokumentstatus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NLLDiarienummer" ma:index="18" nillable="true" ma:displayName="Diarienummer" ma:internalName="NLLDiarienummer" ma:readOnly="false">
      <xsd:simpleType>
        <xsd:restriction base="dms:Text"/>
      </xsd:simpleType>
    </xsd:element>
    <xsd:element name="NLLInformationclass" ma:index="19" ma:displayName="Informationsklass" ma:internalName="NLLInformationclass">
      <xsd:simpleType>
        <xsd:restriction base="dms:Choice">
          <xsd:enumeration value="Publik"/>
          <xsd:enumeration value="Intern alla"/>
          <xsd:enumeration value="Intern skyddad"/>
        </xsd:restriction>
      </xsd:simpleType>
    </xsd:element>
    <xsd:element name="prdProcessTaxHTField0" ma:index="21" nillable="true" ma:taxonomy="true" ma:internalName="prdProcessTaxHTField0" ma:taxonomyFieldName="prdProcess" ma:displayName="Process" ma:fieldId="{7458416b-87c5-4f2a-97ed-9ee5dd1e516d}" ma:taxonomyMulti="true" ma:sspId="39d54842-4abd-4019-b0bf-19e71d696155" ma:termSetId="747d8a4a-b066-47e6-b826-8f1c93ac400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ThinningTime" ma:index="22" nillable="true" ma:displayName="Gallringsfrist" ma:format="DateOnly" ma:hidden="true" ma:internalName="NLLThinningTime">
      <xsd:simpleType>
        <xsd:restriction base="dms:DateTime"/>
      </xsd:simpleType>
    </xsd:element>
    <xsd:element name="VISResponsible" ma:index="23" ma:displayName="Ansvarig" ma:list="UserInfo" ma:internalName="VISResponsible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DocumentTypeTaxHTField0" ma:index="25" ma:taxonomy="true" ma:internalName="NLLDocumentTypeTaxHTField0" ma:taxonomyFieldName="NLLDocumentType" ma:displayName="Dokumenttyp" ma:readOnly="false" ma:fieldId="{38578a5b-744a-40d6-84e1-ab48bc8b5a57}" ma:sspId="39d54842-4abd-4019-b0bf-19e71d696155" ma:termSetId="52dfd850-14dd-4e84-a867-57b1223f01a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nsvarigQuickpart" ma:index="26" nillable="true" ma:displayName="AnsvarigQuickpart" ma:hidden="true" ma:internalName="AnsvarigQuickpart">
      <xsd:simpleType>
        <xsd:restriction base="dms:Text"/>
      </xsd:simpleType>
    </xsd:element>
    <xsd:element name="NLLVersion" ma:index="27" nillable="true" ma:displayName="Version" ma:internalName="NLLVersion" ma:readOnly="false">
      <xsd:simpleType>
        <xsd:restriction base="dms:Text"/>
      </xsd:simpleType>
    </xsd:element>
    <xsd:element name="NLLModifiedBy" ma:index="28" nillable="true" ma:displayName="Upprättad av" ma:hidden="true" ma:internalName="NLLModifiedBy">
      <xsd:simpleType>
        <xsd:restriction base="dms:Text"/>
      </xsd:simpleType>
    </xsd:element>
    <xsd:element name="NLLDocumentIDValue" ma:index="29" nillable="true" ma:displayName="Dokument-Id Värde" ma:hidden="true" ma:internalName="NLLDocumentIDValue">
      <xsd:simpleType>
        <xsd:restriction base="dms:Text"/>
      </xsd:simpleType>
    </xsd:element>
    <xsd:element name="NLLApprovedBy" ma:index="30" nillable="true" ma:displayName="Godkänd av" ma:hidden="true" ma:list="UserInfo" ma:internalName="NLLApprov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ApprovalDate" ma:index="31" nillable="true" ma:displayName="Godkänt datum" ma:format="DateOnly" ma:hidden="true" ma:internalName="NLLApprovalDate">
      <xsd:simpleType>
        <xsd:restriction base="dms:DateTime"/>
      </xsd:simpleType>
    </xsd:element>
    <xsd:element name="SpecialtyTaxHTField0" ma:index="33" nillable="true" ma:taxonomy="true" ma:internalName="SpecialtyTaxHTField0" ma:taxonomyFieldName="Specialty" ma:displayName="Specialitet" ma:fieldId="{f575068b-f091-4d6d-9993-6dcb4b6551d1}" ma:taxonomyMulti="true" ma:sspId="39d54842-4abd-4019-b0bf-19e71d696155" ma:termSetId="46d960f3-1586-497e-bb68-cacd87cb213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ferencesTaxHTField0" ma:index="35" nillable="true" ma:taxonomy="true" ma:internalName="ReferencesTaxHTField0" ma:taxonomyFieldName="References" ma:displayName="Författning" ma:fieldId="{4405e06e-776e-4c1b-aa59-5b1ac80ef78b}" ma:taxonomyMulti="true" ma:sspId="39d54842-4abd-4019-b0bf-19e71d696155" ma:termSetId="ebfc0c2d-37a4-470b-8200-ed4701541f0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TCProcessLeader" ma:index="36" nillable="true" ma:displayName="Processledare" ma:hidden="true" ma:list="UserInfo" ma:internalName="NLLPTCProcessLead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PTCVISEditor" ma:index="37" nillable="true" ma:displayName="VIS-Redaktör" ma:hidden="true" ma:list="UserInfo" ma:internalName="NLLPTCVIS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NLLPTCProcessTeam" ma:index="38" nillable="true" ma:displayName="Processteamsmedlemmar" ma:hidden="true" ma:list="UserInfo" ma:internalName="NLLPTCProcessTeam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CD10CodeTaxHTField0" ma:index="40" ma:taxonomy="true" ma:internalName="ICD10CodeTaxHTField0" ma:taxonomyFieldName="ICD10Code" ma:displayName="ICD10" ma:readOnly="false" ma:fieldId="{6cc65a19-8427-4cee-beb0-5e0b8bce3f00}" ma:taxonomyMulti="true" ma:sspId="39d54842-4abd-4019-b0bf-19e71d696155" ma:termSetId="5c4084e1-8eac-47c2-b01e-10c71b8fd48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Exempt" ma:index="41" nillable="true" ma:displayName="Undanta från princip" ma:hidden="true" ma:internalName="_dlc_Exempt" ma:readOnly="true">
      <xsd:simpleType>
        <xsd:restriction base="dms:Unknown"/>
      </xsd:simpleType>
    </xsd:element>
    <xsd:element name="_dlc_ExpireDateSaved" ma:index="42" nillable="true" ma:displayName="Originalförfallodag" ma:hidden="true" ma:internalName="_dlc_ExpireDateSaved" ma:readOnly="true">
      <xsd:simpleType>
        <xsd:restriction base="dms:DateTime"/>
      </xsd:simpleType>
    </xsd:element>
    <xsd:element name="_dlc_ExpireDate" ma:index="43" nillable="true" ma:displayName="Förfallodatum" ma:description="" ma:hidden="true" ma:indexed="true" ma:internalName="_dlc_ExpireDate" ma:readOnly="true">
      <xsd:simpleType>
        <xsd:restriction base="dms:DateTime"/>
      </xsd:simpleType>
    </xsd:element>
    <xsd:element name="NLLApprovedByQuickPart" ma:index="44" nillable="true" ma:displayName="GodkändAvQuickPart" ma:hidden="true" ma:internalName="NLLApprovedByQuickPart">
      <xsd:simpleType>
        <xsd:restriction base="dms:Text"/>
      </xsd:simpleType>
    </xsd:element>
    <xsd:element name="NLLPublishDate" ma:index="46" nillable="true" ma:displayName="Publiceringsdatum" ma:format="DateOnly" ma:hidden="true" ma:internalName="NLLPublishDate">
      <xsd:simpleType>
        <xsd:restriction base="dms:DateTime"/>
      </xsd:simpleType>
    </xsd:element>
    <xsd:element name="NLLInformationCollectionTaxHTField0" ma:index="47" nillable="true" ma:taxonomy="true" ma:internalName="NLLInformationCollectionTaxHTField0" ma:taxonomyFieldName="NLLInformationCollection" ma:displayName="Informationssamling" ma:fieldId="{5965f86f-d738-4017-88d8-24d6ef34a791}" ma:taxonomyMulti="true" ma:sspId="39d54842-4abd-4019-b0bf-19e71d696155" ma:termSetId="60e00f7a-77a4-4c71-b63e-bae2eb97b37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ProducerPlaceTaxHTField0" ma:index="51" nillable="true" ma:taxonomy="true" ma:internalName="NLLProducerPlaceTaxHTField0" ma:taxonomyFieldName="NLLProducerPlace" ma:displayName="Producentplats" ma:fieldId="{e174ebea-294d-44bc-9c09-0f97f1197811}" ma:sspId="39d54842-4abd-4019-b0bf-19e71d696155" ma:termSetId="45f1cc5b-3028-4a82-8c90-ecfb5e2e860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LLDecisionLevelManagedTaxHTField0" ma:index="53" ma:taxonomy="true" ma:internalName="NLLDecisionLevelManagedTaxHTField0" ma:taxonomyFieldName="NLLDecisionLevelManaged" ma:displayName="Beslutsnivå" ma:fieldId="{15d429b5-f51f-4c9d-be4d-3ea190831a97}" ma:sspId="39d54842-4abd-4019-b0bf-19e71d696155" ma:termSetId="246d0b6f-ef4c-42c4-891f-ef5fcecee21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VersionComment" ma:index="54" nillable="true" ma:displayName="Versionskommentar" ma:hidden="true" ma:internalName="VersionComment" ma:readOnly="false">
      <xsd:simpleType>
        <xsd:restriction base="dms:Text"/>
      </xsd:simpleType>
    </xsd:element>
    <xsd:element name="NLLPublishDateQuickpart" ma:index="55" nillable="true" ma:displayName="Publiceringsdatum Quickpart" ma:hidden="true" ma:internalName="NLLPublishDateQuickpart">
      <xsd:simpleType>
        <xsd:restriction base="dms:Text"/>
      </xsd:simpleType>
    </xsd:element>
    <xsd:element name="NLLLockWorkflows" ma:index="56" nillable="true" ma:displayName="ArbetsflödeKörs" ma:default="0" ma:hidden="true" ma:internalName="NLLLockWorkflows">
      <xsd:simpleType>
        <xsd:restriction base="dms:Boolean"/>
      </xsd:simpleType>
    </xsd:element>
    <xsd:element name="NLLPublished" ma:index="57" nillable="true" ma:displayName="Publicerad" ma:hidden="true" ma:internalName="NLLPublished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8f903-5fa4-4c78-8662-0a0265e1cd5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Spara ID" ma:description="Behåll ID vid tillägg." ma:hidden="true" ma:internalName="_dlc_DocIdPersistId" ma:readOnly="true">
      <xsd:simpleType>
        <xsd:restriction base="dms:Boolean"/>
      </xsd:simpleType>
    </xsd:element>
    <xsd:element name="TaxKeywordTaxHTField" ma:index="15" nillable="true" ma:taxonomy="true" ma:internalName="TaxKeywordTaxHTField" ma:taxonomyFieldName="TaxKeyword" ma:displayName="NLL-Nyckelord" ma:fieldId="{23f27201-bee3-471e-b2e7-b64fd8b7ca38}" ma:taxonomyMulti="true" ma:sspId="39d54842-4abd-4019-b0bf-19e71d69615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48" nillable="true" ma:displayName="Global taxonomikolumn" ma:description="" ma:hidden="true" ma:list="{92970cd1-3534-4185-9c8e-bb5f2b75db0a}" ma:internalName="TaxCatchAll" ma:showField="CatchAllData" ma:web="af8646bb-a555-4a76-b609-b6002e1308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49" nillable="true" ma:displayName="Global taxonomikolumn1" ma:description="" ma:hidden="true" ma:list="{92970cd1-3534-4185-9c8e-bb5f2b75db0a}" ma:internalName="TaxCatchAllLabel" ma:readOnly="true" ma:showField="CatchAllDataLabel" ma:web="af8646bb-a555-4a76-b609-b6002e13083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Microsoft.Office.RecordsManagement.PolicyFeatures.ExpirationEventReceiver</Name>
    <Synchronization>Synchronous</Synchronization>
    <Type>10001</Type>
    <SequenceNumber>101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10002</Type>
    <SequenceNumber>102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10004</Type>
    <SequenceNumber>103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10006</Type>
    <SequenceNumber>104</SequenceNumber>
    <Url/>
    <Assembly>Microsoft.Office.Policy, Version=14.0.0.0, Culture=neutral, PublicKeyToken=71e9bce111e9429c</Assembly>
    <Class>Microsoft.Office.RecordsManagement.Internal.UpdateExpireDate</Class>
    <Data/>
    <Filter/>
  </Receiver>
  <Receiver>
    <Name>Microsoft.Office.RecordsManagement.PolicyFeatures.ExpirationEventReceiver</Name>
    <Synchronization>Synchronous</Synchronization>
    <Type>10009</Type>
    <SequenceNumber>105</SequenceNumber>
    <Url/>
    <Assembly>Microsoft.Office.Policy, Version=14.0.0.0, Culture=neutral, PublicKeyToken=71e9bce111e9429c</Assembly>
    <Class>Microsoft.Office.RecordsManagement.Internal.UpdateExpireDate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56D56E0-953A-40DA-85F9-9741F6DB915A}"/>
</file>

<file path=customXml/itemProps2.xml><?xml version="1.0" encoding="utf-8"?>
<ds:datastoreItem xmlns:ds="http://schemas.openxmlformats.org/officeDocument/2006/customXml" ds:itemID="{E5B9B22A-98B8-4724-A990-D8E2A63111E5}">
  <ds:schemaRefs>
    <ds:schemaRef ds:uri="http://schemas.microsoft.com/office/2006/metadata/properties"/>
    <ds:schemaRef ds:uri="b7b99ed6-f016-44be-a1bc-e573c6da0a89"/>
    <ds:schemaRef ds:uri="http://purl.org/dc/terms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6D9385B-9938-4DE3-AD49-9A165E493831}"/>
</file>

<file path=customXml/itemProps4.xml><?xml version="1.0" encoding="utf-8"?>
<ds:datastoreItem xmlns:ds="http://schemas.openxmlformats.org/officeDocument/2006/customXml" ds:itemID="{A818BC97-CEAA-4E30-9901-3329AAAEBB5C}"/>
</file>

<file path=customXml/itemProps5.xml><?xml version="1.0" encoding="utf-8"?>
<ds:datastoreItem xmlns:ds="http://schemas.openxmlformats.org/officeDocument/2006/customXml" ds:itemID="{E6D9E3B5-54B7-43EF-8569-1B635104BB7F}"/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733</Words>
  <Application>Microsoft Office PowerPoint</Application>
  <PresentationFormat>Bredbild</PresentationFormat>
  <Paragraphs>201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Klinisk bedömning av dehydrering</vt:lpstr>
      <vt:lpstr>PowerPoint-presentation</vt:lpstr>
      <vt:lpstr>PowerPoint-presentation</vt:lpstr>
      <vt:lpstr>PowerPoint-presentation</vt:lpstr>
      <vt:lpstr>Rutinmässig provtagning och viktkontroll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Dehydrering, rehydrering och intravenös vätskebehandling hos barn</dc:title>
  <dc:creator>Åke Stenberg</dc:creator>
  <cp:keywords>rehydrering; LBK; i.v. vätska; dehydrering; mediumlista; uppvätskning</cp:keywords>
  <cp:lastModifiedBy>Per Friskopp</cp:lastModifiedBy>
  <cp:revision>6</cp:revision>
  <dcterms:created xsi:type="dcterms:W3CDTF">2018-08-28T21:00:26Z</dcterms:created>
  <dcterms:modified xsi:type="dcterms:W3CDTF">2024-01-31T13:48:42Z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0x010100D7963E0E5B7A40E5AEA07389401D709F008BAD709383F64329B7C6C965A1F4475101010400FA360C2688F4334C8E44B7F78CDEABF4</vt:lpwstr>
  </property>
  <property fmtid="{D5CDD505-2E9C-101B-9397-08002B2CF9AE}" pid="3" name="TaxKeyword">
    <vt:lpwstr>13392;#i.v. vätska|b492d2bb-ae2b-4b22-b316-d286152d73cb;#13391;#rehydrering|791e558a-7d5a-451c-8f00-cd34af964b34;#10485;#LBK|04a91dd6-56e5-43cf-8e10-069283591eed;#13398;#dehydrering|44f22c06-038d-4ae2-9db3-84ebd88d26f9;#13397;#mediumlista|632b797b-9450-432e-b93b-368d198c033b;#13396;#uppvätskning|b5c7c18a-4538-4c90-925f-32c496caf894</vt:lpwstr>
  </property>
  <property fmtid="{D5CDD505-2E9C-101B-9397-08002B2CF9AE}" pid="4" name="CareActionCodeSurgical">
    <vt:lpwstr/>
  </property>
  <property fmtid="{D5CDD505-2E9C-101B-9397-08002B2CF9AE}" pid="5" name="NLLProducerPlace">
    <vt:lpwstr>9364;#Vård|6e4b0e66-0465-47f1-8976-dbae0c59dee7</vt:lpwstr>
  </property>
  <property fmtid="{D5CDD505-2E9C-101B-9397-08002B2CF9AE}" pid="6" name="NLLInformationCollection">
    <vt:lpwstr/>
  </property>
  <property fmtid="{D5CDD505-2E9C-101B-9397-08002B2CF9AE}" pid="7" name="NLLProjectDescription">
    <vt:lpwstr/>
  </property>
  <property fmtid="{D5CDD505-2E9C-101B-9397-08002B2CF9AE}" pid="8" name="PsychiatricCodeTaxHTField0">
    <vt:lpwstr/>
  </property>
  <property fmtid="{D5CDD505-2E9C-101B-9397-08002B2CF9AE}" pid="9" name="NLLStakeholder">
    <vt:lpwstr>10284;#|0466963c-cebf-4fcc-b8a6-f9c4115385f2</vt:lpwstr>
  </property>
  <property fmtid="{D5CDD505-2E9C-101B-9397-08002B2CF9AE}" pid="10" name="TLVCodeDiagnosisTaxHTField0">
    <vt:lpwstr/>
  </property>
  <property fmtid="{D5CDD505-2E9C-101B-9397-08002B2CF9AE}" pid="11" name="NPUCode">
    <vt:lpwstr/>
  </property>
  <property fmtid="{D5CDD505-2E9C-101B-9397-08002B2CF9AE}" pid="12" name="NLLClosureDate">
    <vt:lpwstr/>
  </property>
  <property fmtid="{D5CDD505-2E9C-101B-9397-08002B2CF9AE}" pid="13" name="NLLProducerplaceID">
    <vt:lpwstr/>
  </property>
  <property fmtid="{D5CDD505-2E9C-101B-9397-08002B2CF9AE}" pid="14" name="NLLPublishedTemplate">
    <vt:lpwstr/>
  </property>
  <property fmtid="{D5CDD505-2E9C-101B-9397-08002B2CF9AE}" pid="15" name="NLLWFComment">
    <vt:lpwstr/>
  </property>
  <property fmtid="{D5CDD505-2E9C-101B-9397-08002B2CF9AE}" pid="16" name="NLLPTCName">
    <vt:lpwstr/>
  </property>
  <property fmtid="{D5CDD505-2E9C-101B-9397-08002B2CF9AE}" pid="17" name="CareActionCodeNonSurgical">
    <vt:lpwstr/>
  </property>
  <property fmtid="{D5CDD505-2E9C-101B-9397-08002B2CF9AE}" pid="18" name="AnalysisNameTaxHTField0">
    <vt:lpwstr/>
  </property>
  <property fmtid="{D5CDD505-2E9C-101B-9397-08002B2CF9AE}" pid="19" name="Specialty">
    <vt:lpwstr>5897;#30100,Barn- och ungdomsmedicin|bafe24f9-bf66-435f-8ad8-adce1c98d3e5;#9552;#30000,Barnmedicinska specialiteter|8ea152bd-0008-48c8-9021-aa9bc7036222</vt:lpwstr>
  </property>
  <property fmtid="{D5CDD505-2E9C-101B-9397-08002B2CF9AE}" pid="20" name="NLLMtptCode">
    <vt:lpwstr/>
  </property>
  <property fmtid="{D5CDD505-2E9C-101B-9397-08002B2CF9AE}" pid="21" name="NLLProjectUrl">
    <vt:lpwstr/>
  </property>
  <property fmtid="{D5CDD505-2E9C-101B-9397-08002B2CF9AE}" pid="22" name="ICD10Code">
    <vt:lpwstr>13399;#E86,Minskad vätskevolym|16d8f057-1241-4e61-a75e-82d7dfdeb1b5</vt:lpwstr>
  </property>
  <property fmtid="{D5CDD505-2E9C-101B-9397-08002B2CF9AE}" pid="23" name="NLLProjectStatus">
    <vt:lpwstr/>
  </property>
  <property fmtid="{D5CDD505-2E9C-101B-9397-08002B2CF9AE}" pid="24" name="NLLSteeringGroup">
    <vt:lpwstr/>
  </property>
  <property fmtid="{D5CDD505-2E9C-101B-9397-08002B2CF9AE}" pid="25" name="NLLMeetingTypeTaxHTField0">
    <vt:lpwstr/>
  </property>
  <property fmtid="{D5CDD505-2E9C-101B-9397-08002B2CF9AE}" pid="26" name="NLLTemplateStatus">
    <vt:lpwstr/>
  </property>
  <property fmtid="{D5CDD505-2E9C-101B-9397-08002B2CF9AE}" pid="27" name="CareActionCodeSurgicalTaxHTField0">
    <vt:lpwstr/>
  </property>
  <property fmtid="{D5CDD505-2E9C-101B-9397-08002B2CF9AE}" pid="28" name="PharmaceuticalCodeTaxHTField0">
    <vt:lpwstr/>
  </property>
  <property fmtid="{D5CDD505-2E9C-101B-9397-08002B2CF9AE}" pid="29" name="Granska dokument(1)">
    <vt:lpwstr>, </vt:lpwstr>
  </property>
  <property fmtid="{D5CDD505-2E9C-101B-9397-08002B2CF9AE}" pid="30" name="NLLProjectLeader">
    <vt:lpwstr/>
  </property>
  <property fmtid="{D5CDD505-2E9C-101B-9397-08002B2CF9AE}" pid="31" name="NLLDefaultTemplate">
    <vt:lpwstr/>
  </property>
  <property fmtid="{D5CDD505-2E9C-101B-9397-08002B2CF9AE}" pid="32" name="NLLProjectVisitor">
    <vt:lpwstr/>
  </property>
  <property fmtid="{D5CDD505-2E9C-101B-9397-08002B2CF9AE}" pid="33" name="NLLDecisionLevelManaged">
    <vt:lpwstr>10460;#Verksamheten|5bf8bf89-d192-488c-9c8f-5432abb5fd72</vt:lpwstr>
  </property>
  <property fmtid="{D5CDD505-2E9C-101B-9397-08002B2CF9AE}" pid="34" name="CompulsoryAction">
    <vt:lpwstr/>
  </property>
  <property fmtid="{D5CDD505-2E9C-101B-9397-08002B2CF9AE}" pid="35" name="Godkänn dokument">
    <vt:lpwstr>, </vt:lpwstr>
  </property>
  <property fmtid="{D5CDD505-2E9C-101B-9397-08002B2CF9AE}" pid="36" name="NLLProjectOwner">
    <vt:lpwstr/>
  </property>
  <property fmtid="{D5CDD505-2E9C-101B-9397-08002B2CF9AE}" pid="37" name="NLLEstablishedByQuickpart">
    <vt:lpwstr/>
  </property>
  <property fmtid="{D5CDD505-2E9C-101B-9397-08002B2CF9AE}" pid="38" name="NPUCodeTaxHTField0">
    <vt:lpwstr/>
  </property>
  <property fmtid="{D5CDD505-2E9C-101B-9397-08002B2CF9AE}" pid="39" name="NLLTemplateFolderDescription">
    <vt:lpwstr/>
  </property>
  <property fmtid="{D5CDD505-2E9C-101B-9397-08002B2CF9AE}" pid="40" name="TLVCodeAction">
    <vt:lpwstr/>
  </property>
  <property fmtid="{D5CDD505-2E9C-101B-9397-08002B2CF9AE}" pid="41" name="RadiologicalCode">
    <vt:lpwstr/>
  </property>
  <property fmtid="{D5CDD505-2E9C-101B-9397-08002B2CF9AE}" pid="42" name="References">
    <vt:lpwstr/>
  </property>
  <property fmtid="{D5CDD505-2E9C-101B-9397-08002B2CF9AE}" pid="43" name="prdProcess">
    <vt:lpwstr>5895;#Akut pediatrik|e091c78b-dfac-4d93-b3d5-38cd09b87a0c;#9188;#Hantera läkemedel|e5310856-89fe-4199-b4ac-fed5d4a2a281</vt:lpwstr>
  </property>
  <property fmtid="{D5CDD505-2E9C-101B-9397-08002B2CF9AE}" pid="44" name="NLLProjectOrderStatus">
    <vt:lpwstr/>
  </property>
  <property fmtid="{D5CDD505-2E9C-101B-9397-08002B2CF9AE}" pid="45" name="NLLReferenceGroup">
    <vt:lpwstr/>
  </property>
  <property fmtid="{D5CDD505-2E9C-101B-9397-08002B2CF9AE}" pid="46" name="TLVCodeDiagnosis">
    <vt:lpwstr/>
  </property>
  <property fmtid="{D5CDD505-2E9C-101B-9397-08002B2CF9AE}" pid="47" name="PharmaceuticalCode">
    <vt:lpwstr/>
  </property>
  <property fmtid="{D5CDD505-2E9C-101B-9397-08002B2CF9AE}" pid="48" name="NLLInitiationDate">
    <vt:lpwstr/>
  </property>
  <property fmtid="{D5CDD505-2E9C-101B-9397-08002B2CF9AE}" pid="49" name="Producera dokument(1)">
    <vt:lpwstr>, </vt:lpwstr>
  </property>
  <property fmtid="{D5CDD505-2E9C-101B-9397-08002B2CF9AE}" pid="50" name="NLLWindingUpDate">
    <vt:lpwstr/>
  </property>
  <property fmtid="{D5CDD505-2E9C-101B-9397-08002B2CF9AE}" pid="51" name="TLVCodeActionTaxHTField0">
    <vt:lpwstr/>
  </property>
  <property fmtid="{D5CDD505-2E9C-101B-9397-08002B2CF9AE}" pid="52" name="NLLProjectNr">
    <vt:lpwstr/>
  </property>
  <property fmtid="{D5CDD505-2E9C-101B-9397-08002B2CF9AE}" pid="53" name="NLLProjectTypeTaxHTField0">
    <vt:lpwstr/>
  </property>
  <property fmtid="{D5CDD505-2E9C-101B-9397-08002B2CF9AE}" pid="54" name="RadiologicalCodeTaxHTField0">
    <vt:lpwstr/>
  </property>
  <property fmtid="{D5CDD505-2E9C-101B-9397-08002B2CF9AE}" pid="55" name="NLLImplementationDate">
    <vt:lpwstr/>
  </property>
  <property fmtid="{D5CDD505-2E9C-101B-9397-08002B2CF9AE}" pid="56" name="PsychiatricCode">
    <vt:lpwstr/>
  </property>
  <property fmtid="{D5CDD505-2E9C-101B-9397-08002B2CF9AE}" pid="57" name="Utökad granskning(1)">
    <vt:lpwstr>, </vt:lpwstr>
  </property>
  <property fmtid="{D5CDD505-2E9C-101B-9397-08002B2CF9AE}" pid="58" name="NLLProjectType">
    <vt:lpwstr/>
  </property>
  <property fmtid="{D5CDD505-2E9C-101B-9397-08002B2CF9AE}" pid="59" name="AnalysisName">
    <vt:lpwstr/>
  </property>
  <property fmtid="{D5CDD505-2E9C-101B-9397-08002B2CF9AE}" pid="60" name="NLLMtptCodeTaxHTField0">
    <vt:lpwstr/>
  </property>
  <property fmtid="{D5CDD505-2E9C-101B-9397-08002B2CF9AE}" pid="61" name="NLLLatestProjectTrackingDate">
    <vt:lpwstr/>
  </property>
  <property fmtid="{D5CDD505-2E9C-101B-9397-08002B2CF9AE}" pid="62" name="NLLDocumentType">
    <vt:lpwstr>9656;#Vårdrutin|5e80d679-3829-49d3-8729-f62ef5bf91c8</vt:lpwstr>
  </property>
  <property fmtid="{D5CDD505-2E9C-101B-9397-08002B2CF9AE}" pid="63" name="NLLProjectTypeText">
    <vt:lpwstr/>
  </property>
  <property fmtid="{D5CDD505-2E9C-101B-9397-08002B2CF9AE}" pid="64" name="NLLEstablishingDate">
    <vt:lpwstr/>
  </property>
  <property fmtid="{D5CDD505-2E9C-101B-9397-08002B2CF9AE}" pid="65" name="NLLProjectMember">
    <vt:lpwstr/>
  </property>
  <property fmtid="{D5CDD505-2E9C-101B-9397-08002B2CF9AE}" pid="66" name="CareActionCodeNonSurgicalTaxHTField0">
    <vt:lpwstr/>
  </property>
  <property fmtid="{D5CDD505-2E9C-101B-9397-08002B2CF9AE}" pid="67" name="NLLEstablishedBy">
    <vt:lpwstr/>
  </property>
  <property fmtid="{D5CDD505-2E9C-101B-9397-08002B2CF9AE}" pid="68" name="CompulsoryActionTaxHTField0">
    <vt:lpwstr/>
  </property>
  <property fmtid="{D5CDD505-2E9C-101B-9397-08002B2CF9AE}" pid="69" name="NLLMeetingType">
    <vt:lpwstr/>
  </property>
  <property fmtid="{D5CDD505-2E9C-101B-9397-08002B2CF9AE}" pid="70" name="NLLProjectName">
    <vt:lpwstr/>
  </property>
  <property fmtid="{D5CDD505-2E9C-101B-9397-08002B2CF9AE}" pid="71" name="_dlc_policyId">
    <vt:lpwstr>0x010100D7963E0E5B7A40E5AEA07389401D709F008BAD709383F64329B7C6C965A1F44751|79996835</vt:lpwstr>
  </property>
  <property fmtid="{D5CDD505-2E9C-101B-9397-08002B2CF9AE}" pid="72" name="ItemRetentionFormula">
    <vt:lpwstr>&lt;formula id="Microsoft.Office.RecordsManagement.PolicyFeatures.Expiration.Formula.BuiltIn"&gt;&lt;number&gt;1&lt;/number&gt;&lt;property&gt;NLLThinningTime&lt;/property&gt;&lt;propertyid&gt;2793489f-7251-475b-a975-480031914936&lt;/propertyid&gt;&lt;period&gt;months&lt;/period&gt;&lt;/formula&gt;</vt:lpwstr>
  </property>
  <property fmtid="{D5CDD505-2E9C-101B-9397-08002B2CF9AE}" pid="73" name="_dlc_DocIdItemGuid">
    <vt:lpwstr>f7862112-2543-4644-9ce7-9103ea772d6d</vt:lpwstr>
  </property>
  <property fmtid="{D5CDD505-2E9C-101B-9397-08002B2CF9AE}" pid="74" name="_dlc_LastRun">
    <vt:lpwstr>08/13/2022 23:14:59</vt:lpwstr>
  </property>
  <property fmtid="{D5CDD505-2E9C-101B-9397-08002B2CF9AE}" pid="75" name="_dlc_ItemStageId">
    <vt:lpwstr/>
  </property>
  <property fmtid="{D5CDD505-2E9C-101B-9397-08002B2CF9AE}" pid="78" name="_dlc_ExpireDate">
    <vt:filetime>2026-01-04T23:00:00Z</vt:filetime>
  </property>
  <property fmtid="{D5CDD505-2E9C-101B-9397-08002B2CF9AE}" pid="80" name="Processteam">
    <vt:lpwstr>790</vt:lpwstr>
  </property>
  <property fmtid="{D5CDD505-2E9C-101B-9397-08002B2CF9AE}" pid="81" name="NLLDecisionLevelGoverning">
    <vt:lpwstr>Verksamheten|5bf8bf89-d192-488c-9c8f-5432abb5fd72</vt:lpwstr>
  </property>
  <property fmtid="{D5CDD505-2E9C-101B-9397-08002B2CF9AE}" pid="82" name="SharedWithUsers">
    <vt:lpwstr/>
  </property>
  <property fmtid="{D5CDD505-2E9C-101B-9397-08002B2CF9AE}" pid="83" name="NLLDecisionLevel">
    <vt:lpwstr>Verksamheten|5bf8bf89-d192-488c-9c8f-5432abb5fd72</vt:lpwstr>
  </property>
  <property fmtid="{D5CDD505-2E9C-101B-9397-08002B2CF9AE}" pid="85" name="Version0">
    <vt:lpwstr>7.0</vt:lpwstr>
  </property>
  <property fmtid="{D5CDD505-2E9C-101B-9397-08002B2CF9AE}" pid="86" name="Order">
    <vt:r8>1838000</vt:r8>
  </property>
  <property fmtid="{D5CDD505-2E9C-101B-9397-08002B2CF9AE}" pid="87" name="xd_ProgID">
    <vt:lpwstr/>
  </property>
  <property fmtid="{D5CDD505-2E9C-101B-9397-08002B2CF9AE}" pid="88" name="_SourceUrl">
    <vt:lpwstr/>
  </property>
  <property fmtid="{D5CDD505-2E9C-101B-9397-08002B2CF9AE}" pid="89" name="_SharedFileIndex">
    <vt:lpwstr/>
  </property>
  <property fmtid="{D5CDD505-2E9C-101B-9397-08002B2CF9AE}" pid="90" name="TemplateUrl">
    <vt:lpwstr/>
  </property>
  <property fmtid="{D5CDD505-2E9C-101B-9397-08002B2CF9AE}" pid="92" name="NLLFactOwner">
    <vt:lpwstr/>
  </property>
  <property fmtid="{D5CDD505-2E9C-101B-9397-08002B2CF9AE}" pid="93" name="NLLFactOwnerText">
    <vt:lpwstr/>
  </property>
  <property fmtid="{D5CDD505-2E9C-101B-9397-08002B2CF9AE}" pid="94" name="xd_Signature">
    <vt:bool>false</vt:bool>
  </property>
</Properties>
</file>